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57" r:id="rId2"/>
    <p:sldId id="258" r:id="rId3"/>
    <p:sldId id="292" r:id="rId4"/>
    <p:sldId id="259" r:id="rId5"/>
    <p:sldId id="296" r:id="rId6"/>
    <p:sldId id="294" r:id="rId7"/>
    <p:sldId id="263" r:id="rId8"/>
    <p:sldId id="271" r:id="rId9"/>
    <p:sldId id="297" r:id="rId10"/>
    <p:sldId id="298" r:id="rId11"/>
    <p:sldId id="283" r:id="rId12"/>
    <p:sldId id="293" r:id="rId13"/>
    <p:sldId id="272" r:id="rId14"/>
    <p:sldId id="277" r:id="rId15"/>
    <p:sldId id="274" r:id="rId16"/>
    <p:sldId id="299" r:id="rId17"/>
    <p:sldId id="265" r:id="rId18"/>
    <p:sldId id="295" r:id="rId19"/>
    <p:sldId id="287" r:id="rId20"/>
    <p:sldId id="282" r:id="rId21"/>
    <p:sldId id="285" r:id="rId22"/>
    <p:sldId id="290" r:id="rId23"/>
    <p:sldId id="288" r:id="rId24"/>
    <p:sldId id="281" r:id="rId25"/>
    <p:sldId id="289" r:id="rId26"/>
    <p:sldId id="291" r:id="rId27"/>
    <p:sldId id="267" r:id="rId28"/>
    <p:sldId id="280" r:id="rId29"/>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UHAMMAD YAHYA KHAN" initials="MYK" lastIdx="3" clrIdx="0">
    <p:extLst>
      <p:ext uri="{19B8F6BF-5375-455C-9EA6-DF929625EA0E}">
        <p15:presenceInfo xmlns:p15="http://schemas.microsoft.com/office/powerpoint/2012/main" userId="MUHAMMAD YAHYA KHA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7" autoAdjust="0"/>
    <p:restoredTop sz="94660"/>
  </p:normalViewPr>
  <p:slideViewPr>
    <p:cSldViewPr snapToGrid="0">
      <p:cViewPr varScale="1">
        <p:scale>
          <a:sx n="58" d="100"/>
          <a:sy n="58" d="100"/>
        </p:scale>
        <p:origin x="90" y="13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s>
</file>

<file path=ppt/media/image1.jpeg>
</file>

<file path=ppt/media/image10.png>
</file>

<file path=ppt/media/image11.jpeg>
</file>

<file path=ppt/media/image12.jpg>
</file>

<file path=ppt/media/image13.jpg>
</file>

<file path=ppt/media/image14.png>
</file>

<file path=ppt/media/image15.png>
</file>

<file path=ppt/media/image16.png>
</file>

<file path=ppt/media/image17.png>
</file>

<file path=ppt/media/image2.jpeg>
</file>

<file path=ppt/media/image3.png>
</file>

<file path=ppt/media/image4.jp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A07E0A-F4C1-4B1C-A7EC-4CBEB0F00861}" type="datetimeFigureOut">
              <a:rPr lang="en-PK" smtClean="0"/>
              <a:t>13/07/2021</a:t>
            </a:fld>
            <a:endParaRPr lang="en-PK"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K"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922A8D-E196-4A4A-9B80-67ED11CD7279}" type="slidenum">
              <a:rPr lang="en-PK" smtClean="0"/>
              <a:t>‹#›</a:t>
            </a:fld>
            <a:endParaRPr lang="en-PK" dirty="0"/>
          </a:p>
        </p:txBody>
      </p:sp>
    </p:spTree>
    <p:extLst>
      <p:ext uri="{BB962C8B-B14F-4D97-AF65-F5344CB8AC3E}">
        <p14:creationId xmlns:p14="http://schemas.microsoft.com/office/powerpoint/2010/main" val="27682434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12718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5320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597788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859085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555282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094372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777794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845864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161024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677488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214530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369842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482433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65288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127613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326953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317863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585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537139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801746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89767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165202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20342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681410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425603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3615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075656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C0B630-4050-4B4F-AB12-1AF5C50F840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92949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5" name="Group 24"/>
          <p:cNvGrpSpPr/>
          <p:nvPr/>
        </p:nvGrpSpPr>
        <p:grpSpPr>
          <a:xfrm>
            <a:off x="270933" y="1"/>
            <a:ext cx="5037667" cy="6858001"/>
            <a:chOff x="203200" y="0"/>
            <a:chExt cx="3778250" cy="6858001"/>
          </a:xfrm>
        </p:grpSpPr>
        <p:sp>
          <p:nvSpPr>
            <p:cNvPr id="14" name="Freeform 6"/>
            <p:cNvSpPr/>
            <p:nvPr/>
          </p:nvSpPr>
          <p:spPr bwMode="auto">
            <a:xfrm>
              <a:off x="641350" y="0"/>
              <a:ext cx="1365250" cy="3971925"/>
            </a:xfrm>
            <a:custGeom>
              <a:avLst/>
              <a:gdLst/>
              <a:ahLst/>
              <a:cxnLst/>
              <a:rect l="0" t="0" r="r" b="b"/>
              <a:pathLst>
                <a:path w="860" h="2502">
                  <a:moveTo>
                    <a:pt x="0" y="2445"/>
                  </a:moveTo>
                  <a:lnTo>
                    <a:pt x="228" y="2502"/>
                  </a:lnTo>
                  <a:lnTo>
                    <a:pt x="860" y="0"/>
                  </a:lnTo>
                  <a:lnTo>
                    <a:pt x="620" y="0"/>
                  </a:lnTo>
                  <a:lnTo>
                    <a:pt x="0" y="2445"/>
                  </a:lnTo>
                  <a:close/>
                </a:path>
              </a:pathLst>
            </a:custGeom>
            <a:solidFill>
              <a:schemeClr val="accent1"/>
            </a:solidFill>
            <a:ln>
              <a:noFill/>
            </a:ln>
          </p:spPr>
        </p:sp>
        <p:sp>
          <p:nvSpPr>
            <p:cNvPr id="15" name="Freeform 7"/>
            <p:cNvSpPr/>
            <p:nvPr/>
          </p:nvSpPr>
          <p:spPr bwMode="auto">
            <a:xfrm>
              <a:off x="203200" y="0"/>
              <a:ext cx="1336675" cy="3862388"/>
            </a:xfrm>
            <a:custGeom>
              <a:avLst/>
              <a:gdLst/>
              <a:ahLst/>
              <a:cxnLst/>
              <a:rect l="0" t="0" r="r" b="b"/>
              <a:pathLst>
                <a:path w="842" h="2433">
                  <a:moveTo>
                    <a:pt x="842" y="0"/>
                  </a:moveTo>
                  <a:lnTo>
                    <a:pt x="602" y="0"/>
                  </a:lnTo>
                  <a:lnTo>
                    <a:pt x="0" y="2376"/>
                  </a:lnTo>
                  <a:lnTo>
                    <a:pt x="228" y="2433"/>
                  </a:lnTo>
                  <a:lnTo>
                    <a:pt x="842" y="0"/>
                  </a:lnTo>
                  <a:close/>
                </a:path>
              </a:pathLst>
            </a:custGeom>
            <a:solidFill>
              <a:schemeClr val="tx1">
                <a:lumMod val="65000"/>
                <a:lumOff val="35000"/>
              </a:schemeClr>
            </a:solidFill>
            <a:ln>
              <a:noFill/>
            </a:ln>
          </p:spPr>
        </p:sp>
        <p:sp>
          <p:nvSpPr>
            <p:cNvPr id="16" name="Freeform 8"/>
            <p:cNvSpPr/>
            <p:nvPr/>
          </p:nvSpPr>
          <p:spPr bwMode="auto">
            <a:xfrm>
              <a:off x="207963" y="3776663"/>
              <a:ext cx="1936750" cy="3081338"/>
            </a:xfrm>
            <a:custGeom>
              <a:avLst/>
              <a:gdLst/>
              <a:ahLst/>
              <a:cxnLst/>
              <a:rect l="0" t="0" r="r" b="b"/>
              <a:pathLst>
                <a:path w="1220" h="1941">
                  <a:moveTo>
                    <a:pt x="0" y="0"/>
                  </a:moveTo>
                  <a:lnTo>
                    <a:pt x="1166" y="1941"/>
                  </a:lnTo>
                  <a:lnTo>
                    <a:pt x="1220" y="1941"/>
                  </a:lnTo>
                  <a:lnTo>
                    <a:pt x="0" y="0"/>
                  </a:lnTo>
                  <a:close/>
                </a:path>
              </a:pathLst>
            </a:custGeom>
            <a:solidFill>
              <a:schemeClr val="tx1">
                <a:lumMod val="85000"/>
                <a:lumOff val="15000"/>
              </a:schemeClr>
            </a:solidFill>
            <a:ln>
              <a:noFill/>
            </a:ln>
          </p:spPr>
        </p:sp>
        <p:sp>
          <p:nvSpPr>
            <p:cNvPr id="20" name="Freeform 9"/>
            <p:cNvSpPr/>
            <p:nvPr/>
          </p:nvSpPr>
          <p:spPr bwMode="auto">
            <a:xfrm>
              <a:off x="646113" y="3886200"/>
              <a:ext cx="2373313" cy="2971800"/>
            </a:xfrm>
            <a:custGeom>
              <a:avLst/>
              <a:gdLst/>
              <a:ahLst/>
              <a:cxnLst/>
              <a:rect l="0" t="0" r="r" b="b"/>
              <a:pathLst>
                <a:path w="1495" h="1872">
                  <a:moveTo>
                    <a:pt x="1495" y="1872"/>
                  </a:moveTo>
                  <a:lnTo>
                    <a:pt x="0" y="0"/>
                  </a:lnTo>
                  <a:lnTo>
                    <a:pt x="1442" y="1872"/>
                  </a:lnTo>
                  <a:lnTo>
                    <a:pt x="1495" y="1872"/>
                  </a:lnTo>
                  <a:close/>
                </a:path>
              </a:pathLst>
            </a:custGeom>
            <a:solidFill>
              <a:schemeClr val="accent1">
                <a:lumMod val="50000"/>
              </a:schemeClr>
            </a:solidFill>
            <a:ln>
              <a:noFill/>
            </a:ln>
          </p:spPr>
        </p:sp>
        <p:sp>
          <p:nvSpPr>
            <p:cNvPr id="21" name="Freeform 10"/>
            <p:cNvSpPr/>
            <p:nvPr/>
          </p:nvSpPr>
          <p:spPr bwMode="auto">
            <a:xfrm>
              <a:off x="641350" y="3881438"/>
              <a:ext cx="3340100" cy="2976563"/>
            </a:xfrm>
            <a:custGeom>
              <a:avLst/>
              <a:gdLst/>
              <a:ahLst/>
              <a:cxnLst/>
              <a:rect l="0" t="0" r="r" b="b"/>
              <a:pathLst>
                <a:path w="2104" h="1875">
                  <a:moveTo>
                    <a:pt x="0" y="0"/>
                  </a:moveTo>
                  <a:lnTo>
                    <a:pt x="3" y="3"/>
                  </a:lnTo>
                  <a:lnTo>
                    <a:pt x="1498" y="1875"/>
                  </a:lnTo>
                  <a:lnTo>
                    <a:pt x="2104" y="1875"/>
                  </a:lnTo>
                  <a:lnTo>
                    <a:pt x="228" y="57"/>
                  </a:lnTo>
                  <a:lnTo>
                    <a:pt x="0" y="0"/>
                  </a:lnTo>
                  <a:close/>
                </a:path>
              </a:pathLst>
            </a:custGeom>
            <a:solidFill>
              <a:schemeClr val="accent1">
                <a:lumMod val="75000"/>
              </a:schemeClr>
            </a:solidFill>
            <a:ln>
              <a:noFill/>
            </a:ln>
          </p:spPr>
        </p:sp>
        <p:sp>
          <p:nvSpPr>
            <p:cNvPr id="22" name="Freeform 11"/>
            <p:cNvSpPr/>
            <p:nvPr/>
          </p:nvSpPr>
          <p:spPr bwMode="auto">
            <a:xfrm>
              <a:off x="203200" y="3771900"/>
              <a:ext cx="2660650" cy="3086100"/>
            </a:xfrm>
            <a:custGeom>
              <a:avLst/>
              <a:gdLst/>
              <a:ahLst/>
              <a:cxnLst/>
              <a:rect l="0" t="0" r="r" b="b"/>
              <a:pathLst>
                <a:path w="1676" h="1944">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319565" y="914401"/>
            <a:ext cx="9262836" cy="3488266"/>
          </a:xfrm>
        </p:spPr>
        <p:txBody>
          <a:bodyPr anchor="b">
            <a:normAutofit/>
          </a:bodyPr>
          <a:lstStyle>
            <a:lvl1pPr algn="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3898985" y="4402667"/>
            <a:ext cx="7683417" cy="1364531"/>
          </a:xfrm>
        </p:spPr>
        <p:txBody>
          <a:bodyPr anchor="t">
            <a:normAutofit/>
          </a:bodyPr>
          <a:lstStyle>
            <a:lvl1pPr marL="0" indent="0" algn="r">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9767698" y="6117337"/>
            <a:ext cx="1143297" cy="365125"/>
          </a:xfrm>
        </p:spPr>
        <p:txBody>
          <a:bodyPr/>
          <a:lstStyle/>
          <a:p>
            <a:fld id="{4765E100-F71F-4759-986D-E9AC7DF8E046}" type="datetime1">
              <a:rPr lang="en-US" smtClean="0"/>
              <a:t>7/13/2021</a:t>
            </a:fld>
            <a:endParaRPr lang="en-US" dirty="0"/>
          </a:p>
        </p:txBody>
      </p:sp>
      <p:sp>
        <p:nvSpPr>
          <p:cNvPr id="5" name="Footer Placeholder 4"/>
          <p:cNvSpPr>
            <a:spLocks noGrp="1"/>
          </p:cNvSpPr>
          <p:nvPr>
            <p:ph type="ftr" sz="quarter" idx="11"/>
          </p:nvPr>
        </p:nvSpPr>
        <p:spPr>
          <a:xfrm>
            <a:off x="4831644" y="6117337"/>
            <a:ext cx="4812584" cy="365125"/>
          </a:xfrm>
        </p:spPr>
        <p:txBody>
          <a:bodyPr/>
          <a:lstStyle/>
          <a:p>
            <a:endParaRPr lang="en-US" dirty="0"/>
          </a:p>
        </p:txBody>
      </p:sp>
      <p:sp>
        <p:nvSpPr>
          <p:cNvPr id="6" name="Slide Number Placeholder 5"/>
          <p:cNvSpPr>
            <a:spLocks noGrp="1"/>
          </p:cNvSpPr>
          <p:nvPr>
            <p:ph type="sldNum" sz="quarter" idx="12"/>
          </p:nvPr>
        </p:nvSpPr>
        <p:spPr>
          <a:xfrm>
            <a:off x="11033760" y="6117337"/>
            <a:ext cx="548640" cy="365125"/>
          </a:xfrm>
        </p:spPr>
        <p:txBody>
          <a:bodyPr/>
          <a:lstStyle/>
          <a:p>
            <a:fld id="{D57F1E4F-1CFF-5643-939E-217C01CDF565}" type="slidenum">
              <a:rPr lang="en-US" smtClean="0"/>
              <a:pPr/>
              <a:t>‹#›</a:t>
            </a:fld>
            <a:endParaRPr lang="en-US" dirty="0"/>
          </a:p>
        </p:txBody>
      </p:sp>
      <p:sp>
        <p:nvSpPr>
          <p:cNvPr id="23" name="Freeform 12"/>
          <p:cNvSpPr/>
          <p:nvPr/>
        </p:nvSpPr>
        <p:spPr bwMode="auto">
          <a:xfrm>
            <a:off x="270933" y="3771900"/>
            <a:ext cx="482600" cy="90488"/>
          </a:xfrm>
          <a:custGeom>
            <a:avLst/>
            <a:gdLst/>
            <a:ahLst/>
            <a:cxnLst/>
            <a:rect l="0" t="0" r="r" b="b"/>
            <a:pathLst>
              <a:path w="228" h="57">
                <a:moveTo>
                  <a:pt x="228" y="57"/>
                </a:moveTo>
                <a:lnTo>
                  <a:pt x="0" y="0"/>
                </a:lnTo>
                <a:lnTo>
                  <a:pt x="222" y="54"/>
                </a:lnTo>
                <a:lnTo>
                  <a:pt x="228" y="57"/>
                </a:lnTo>
                <a:close/>
              </a:path>
            </a:pathLst>
          </a:custGeom>
          <a:solidFill>
            <a:srgbClr val="29ABE2"/>
          </a:solid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3"/>
          <p:cNvSpPr/>
          <p:nvPr/>
        </p:nvSpPr>
        <p:spPr bwMode="auto">
          <a:xfrm>
            <a:off x="747185" y="3867150"/>
            <a:ext cx="82551" cy="80963"/>
          </a:xfrm>
          <a:custGeom>
            <a:avLst/>
            <a:gdLst/>
            <a:ahLst/>
            <a:cxnLst/>
            <a:rect l="0" t="0" r="r" b="b"/>
            <a:pathLst>
              <a:path w="39" h="51">
                <a:moveTo>
                  <a:pt x="0" y="0"/>
                </a:moveTo>
                <a:lnTo>
                  <a:pt x="39" y="51"/>
                </a:lnTo>
                <a:lnTo>
                  <a:pt x="3" y="0"/>
                </a:lnTo>
                <a:lnTo>
                  <a:pt x="0" y="0"/>
                </a:lnTo>
                <a:close/>
              </a:path>
            </a:pathLst>
          </a:custGeom>
          <a:solidFill>
            <a:srgbClr val="29ABE2"/>
          </a:solidFill>
          <a:ln>
            <a:noFill/>
          </a:ln>
          <a:extLst>
            <a:ext uri="{91240B29-F687-4F45-9708-019B960494DF}">
              <a14:hiddenLine xmlns:a14="http://schemas.microsoft.com/office/drawing/2010/main" w="9525">
                <a:solidFill>
                  <a:srgbClr val="000000"/>
                </a:solidFill>
                <a:round/>
                <a:headEnd/>
                <a:tailEnd/>
              </a14:hiddenLine>
            </a:ext>
          </a:extLst>
        </p:spPr>
      </p:sp>
    </p:spTree>
    <p:extLst>
      <p:ext uri="{BB962C8B-B14F-4D97-AF65-F5344CB8AC3E}">
        <p14:creationId xmlns:p14="http://schemas.microsoft.com/office/powerpoint/2010/main" val="4149174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698" y="4732865"/>
            <a:ext cx="1002132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634" y="932112"/>
            <a:ext cx="8228087"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4698" y="5299603"/>
            <a:ext cx="1002132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994C9D3-F004-4AA0-9391-49D6F4B73CE5}" type="datetime1">
              <a:rPr lang="en-US" smtClean="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528749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700" y="685800"/>
            <a:ext cx="1002132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699" y="4343400"/>
            <a:ext cx="1002132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8507B3-272D-406F-8C67-C0245C988E08}" type="datetime1">
              <a:rPr lang="en-US" smtClean="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07565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292562" y="863023"/>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6263" y="2819399"/>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902322" y="685801"/>
            <a:ext cx="9298820"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130980" y="3428999"/>
            <a:ext cx="8841504"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698" y="4343400"/>
            <a:ext cx="1002132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F2FDBEB-BFAD-4709-AE6A-2A1D1B41FD58}" type="datetime1">
              <a:rPr lang="en-US" smtClean="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27173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701" y="3308581"/>
            <a:ext cx="1002131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699" y="4777381"/>
            <a:ext cx="1002132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31A23C-9CD8-41DF-893C-6CCD11556B39}" type="datetime1">
              <a:rPr lang="en-US" smtClean="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658324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292562" y="863023"/>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6263" y="2819399"/>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902322" y="685801"/>
            <a:ext cx="9298820"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700" y="3886200"/>
            <a:ext cx="1002132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699" y="4775200"/>
            <a:ext cx="1002132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BB56CF-1130-4BCA-9DAF-AAEBEB65D560}" type="datetime1">
              <a:rPr lang="en-US" smtClean="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76882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701" y="685802"/>
            <a:ext cx="10021321"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699" y="3505200"/>
            <a:ext cx="1002132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699" y="4343400"/>
            <a:ext cx="1002132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C63214-2B97-4993-A275-6B9C6BB015D7}" type="datetime1">
              <a:rPr lang="en-US" smtClean="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950324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F0E2420-B27B-4908-9B75-A95567394273}" type="datetime1">
              <a:rPr lang="en-US" smtClean="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1210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5191" y="685800"/>
            <a:ext cx="1770831"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699" y="685800"/>
            <a:ext cx="8021831"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6B31D3-D365-4AA1-9C76-8CE7708CFBE6}" type="datetime1">
              <a:rPr lang="en-US" smtClean="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90736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09512" y="457201"/>
            <a:ext cx="10272889" cy="1981200"/>
          </a:xfrm>
        </p:spPr>
        <p:txBody>
          <a:bodyPr/>
          <a:lstStyle/>
          <a:p>
            <a:r>
              <a:rPr lang="en-US"/>
              <a:t>Click to edit Master title style</a:t>
            </a:r>
            <a:endParaRPr lang="en-US" dirty="0"/>
          </a:p>
        </p:txBody>
      </p:sp>
      <p:sp>
        <p:nvSpPr>
          <p:cNvPr id="3" name="Content Placeholder 2"/>
          <p:cNvSpPr>
            <a:spLocks noGrp="1"/>
          </p:cNvSpPr>
          <p:nvPr>
            <p:ph idx="1"/>
          </p:nvPr>
        </p:nvSpPr>
        <p:spPr>
          <a:xfrm>
            <a:off x="1309512" y="2667000"/>
            <a:ext cx="10272889" cy="333281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792440" y="6108174"/>
            <a:ext cx="1143297" cy="365125"/>
          </a:xfrm>
        </p:spPr>
        <p:txBody>
          <a:bodyPr/>
          <a:lstStyle/>
          <a:p>
            <a:fld id="{AD78BB0A-4101-4C93-ADBA-F0AEF862C614}" type="datetime1">
              <a:rPr lang="en-US" smtClean="0"/>
              <a:t>7/13/2021</a:t>
            </a:fld>
            <a:endParaRPr lang="en-US" dirty="0"/>
          </a:p>
        </p:txBody>
      </p:sp>
      <p:sp>
        <p:nvSpPr>
          <p:cNvPr id="5" name="Footer Placeholder 4"/>
          <p:cNvSpPr>
            <a:spLocks noGrp="1"/>
          </p:cNvSpPr>
          <p:nvPr>
            <p:ph type="ftr" sz="quarter" idx="11"/>
          </p:nvPr>
        </p:nvSpPr>
        <p:spPr>
          <a:xfrm>
            <a:off x="2630197" y="6108174"/>
            <a:ext cx="7086023" cy="365125"/>
          </a:xfrm>
        </p:spPr>
        <p:txBody>
          <a:bodyPr/>
          <a:lstStyle/>
          <a:p>
            <a:endParaRPr lang="en-US" dirty="0"/>
          </a:p>
        </p:txBody>
      </p:sp>
      <p:sp>
        <p:nvSpPr>
          <p:cNvPr id="6" name="Slide Number Placeholder 5"/>
          <p:cNvSpPr>
            <a:spLocks noGrp="1"/>
          </p:cNvSpPr>
          <p:nvPr>
            <p:ph type="sldNum" sz="quarter" idx="12"/>
          </p:nvPr>
        </p:nvSpPr>
        <p:spPr>
          <a:xfrm>
            <a:off x="11011957" y="6108174"/>
            <a:ext cx="570444"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9326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49328" y="2666999"/>
            <a:ext cx="8933073" cy="2360071"/>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649331" y="5027070"/>
            <a:ext cx="8933069"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15B812-CB82-4D76-8048-9B86C292C23D}" type="datetime1">
              <a:rPr lang="en-US" smtClean="0"/>
              <a:t>7/13/2021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1031090" y="6116071"/>
            <a:ext cx="551311"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051555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309512" y="685802"/>
            <a:ext cx="10272889"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309511" y="2667000"/>
            <a:ext cx="4986528" cy="336867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95872" y="2667000"/>
            <a:ext cx="4986528" cy="334682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7A90168-17D9-438F-ADC1-14A3078B8079}" type="datetime1">
              <a:rPr lang="en-US" smtClean="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75005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642" y="2658533"/>
            <a:ext cx="46083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697" y="3335337"/>
            <a:ext cx="4896331"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2280" y="2667000"/>
            <a:ext cx="4623741"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9688" y="3335337"/>
            <a:ext cx="4896331"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B7BD3-8789-4308-9E64-AF89C87D7201}" type="datetime1">
              <a:rPr lang="en-US" smtClean="0"/>
              <a:t>7/13/2021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96348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3BDD9C-3A9F-4DC8-BBEF-A9B77A4EE8B1}" type="datetime1">
              <a:rPr lang="en-US" smtClean="0"/>
              <a:t>7/13/2021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5395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919E77-C8D8-4B00-AE0A-F3F8712AC78A}" type="datetime1">
              <a:rPr lang="en-US" smtClean="0"/>
              <a:t>7/13/2021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68292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699" y="1600200"/>
            <a:ext cx="355004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3404" y="685801"/>
            <a:ext cx="6242616"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699" y="2971800"/>
            <a:ext cx="3550045"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0348AFC-B483-4935-BB01-03002E0B1CAC}" type="datetime1">
              <a:rPr lang="en-US" smtClean="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71455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3110" y="1752599"/>
            <a:ext cx="5427572"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6661" y="914400"/>
            <a:ext cx="3281828"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3110" y="3124199"/>
            <a:ext cx="5427572"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C25EF23-4357-43F4-BEBC-0B26363A37EC}" type="datetime1">
              <a:rPr lang="en-US" smtClean="0"/>
              <a:t>7/13/2021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286200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14" name="Group 13"/>
          <p:cNvGrpSpPr/>
          <p:nvPr/>
        </p:nvGrpSpPr>
        <p:grpSpPr>
          <a:xfrm>
            <a:off x="1" y="1"/>
            <a:ext cx="2842684" cy="6858001"/>
            <a:chOff x="0" y="0"/>
            <a:chExt cx="2132013" cy="6858001"/>
          </a:xfrm>
        </p:grpSpPr>
        <p:sp>
          <p:nvSpPr>
            <p:cNvPr id="15" name="Freeform 6"/>
            <p:cNvSpPr/>
            <p:nvPr/>
          </p:nvSpPr>
          <p:spPr bwMode="auto">
            <a:xfrm>
              <a:off x="0" y="0"/>
              <a:ext cx="1073150" cy="5291138"/>
            </a:xfrm>
            <a:custGeom>
              <a:avLst/>
              <a:gdLst/>
              <a:ahLst/>
              <a:cxnLst/>
              <a:rect l="0" t="0" r="r" b="b"/>
              <a:pathLst>
                <a:path w="676" h="3333">
                  <a:moveTo>
                    <a:pt x="0" y="3132"/>
                  </a:moveTo>
                  <a:lnTo>
                    <a:pt x="0" y="3312"/>
                  </a:lnTo>
                  <a:lnTo>
                    <a:pt x="126" y="3333"/>
                  </a:lnTo>
                  <a:lnTo>
                    <a:pt x="676" y="0"/>
                  </a:lnTo>
                  <a:lnTo>
                    <a:pt x="514" y="0"/>
                  </a:lnTo>
                  <a:lnTo>
                    <a:pt x="0" y="3132"/>
                  </a:lnTo>
                  <a:close/>
                </a:path>
              </a:pathLst>
            </a:custGeom>
            <a:solidFill>
              <a:schemeClr val="accent1"/>
            </a:solidFill>
            <a:ln>
              <a:noFill/>
            </a:ln>
          </p:spPr>
        </p:sp>
        <p:sp>
          <p:nvSpPr>
            <p:cNvPr id="16" name="Freeform 7"/>
            <p:cNvSpPr/>
            <p:nvPr/>
          </p:nvSpPr>
          <p:spPr bwMode="auto">
            <a:xfrm>
              <a:off x="0" y="0"/>
              <a:ext cx="758825" cy="4624388"/>
            </a:xfrm>
            <a:custGeom>
              <a:avLst/>
              <a:gdLst/>
              <a:ahLst/>
              <a:cxnLst/>
              <a:rect l="0" t="0" r="r" b="b"/>
              <a:pathLst>
                <a:path w="478" h="2913">
                  <a:moveTo>
                    <a:pt x="478" y="0"/>
                  </a:moveTo>
                  <a:lnTo>
                    <a:pt x="318" y="0"/>
                  </a:lnTo>
                  <a:lnTo>
                    <a:pt x="0" y="1938"/>
                  </a:lnTo>
                  <a:lnTo>
                    <a:pt x="0" y="2913"/>
                  </a:lnTo>
                  <a:lnTo>
                    <a:pt x="478" y="0"/>
                  </a:lnTo>
                  <a:close/>
                </a:path>
              </a:pathLst>
            </a:custGeom>
            <a:solidFill>
              <a:schemeClr val="tx1">
                <a:lumMod val="65000"/>
                <a:lumOff val="35000"/>
              </a:schemeClr>
            </a:solidFill>
            <a:ln>
              <a:noFill/>
            </a:ln>
          </p:spPr>
        </p:sp>
        <p:sp>
          <p:nvSpPr>
            <p:cNvPr id="17" name="Freeform 8"/>
            <p:cNvSpPr/>
            <p:nvPr/>
          </p:nvSpPr>
          <p:spPr bwMode="auto">
            <a:xfrm>
              <a:off x="0" y="5662613"/>
              <a:ext cx="906463" cy="1195388"/>
            </a:xfrm>
            <a:custGeom>
              <a:avLst/>
              <a:gdLst/>
              <a:ahLst/>
              <a:cxnLst/>
              <a:rect l="0" t="0" r="r" b="b"/>
              <a:pathLst>
                <a:path w="571" h="753">
                  <a:moveTo>
                    <a:pt x="0" y="0"/>
                  </a:moveTo>
                  <a:lnTo>
                    <a:pt x="0" y="12"/>
                  </a:lnTo>
                  <a:lnTo>
                    <a:pt x="538" y="753"/>
                  </a:lnTo>
                  <a:lnTo>
                    <a:pt x="571" y="753"/>
                  </a:lnTo>
                  <a:lnTo>
                    <a:pt x="0" y="0"/>
                  </a:lnTo>
                  <a:close/>
                </a:path>
              </a:pathLst>
            </a:custGeom>
            <a:solidFill>
              <a:schemeClr val="tx1">
                <a:lumMod val="85000"/>
                <a:lumOff val="15000"/>
              </a:schemeClr>
            </a:solidFill>
            <a:ln>
              <a:noFill/>
            </a:ln>
          </p:spPr>
        </p:sp>
        <p:sp>
          <p:nvSpPr>
            <p:cNvPr id="18" name="Freeform 9"/>
            <p:cNvSpPr/>
            <p:nvPr/>
          </p:nvSpPr>
          <p:spPr bwMode="auto">
            <a:xfrm>
              <a:off x="0" y="5295900"/>
              <a:ext cx="1487488" cy="1562100"/>
            </a:xfrm>
            <a:custGeom>
              <a:avLst/>
              <a:gdLst/>
              <a:ahLst/>
              <a:cxnLst/>
              <a:rect l="0" t="0" r="r" b="b"/>
              <a:pathLst>
                <a:path w="937" h="984">
                  <a:moveTo>
                    <a:pt x="0" y="0"/>
                  </a:moveTo>
                  <a:lnTo>
                    <a:pt x="0" y="3"/>
                  </a:lnTo>
                  <a:lnTo>
                    <a:pt x="901" y="984"/>
                  </a:lnTo>
                  <a:lnTo>
                    <a:pt x="937" y="984"/>
                  </a:lnTo>
                  <a:lnTo>
                    <a:pt x="0" y="0"/>
                  </a:lnTo>
                  <a:close/>
                </a:path>
              </a:pathLst>
            </a:custGeom>
            <a:solidFill>
              <a:schemeClr val="accent1">
                <a:lumMod val="50000"/>
              </a:schemeClr>
            </a:solidFill>
            <a:ln>
              <a:noFill/>
            </a:ln>
          </p:spPr>
        </p:sp>
        <p:sp>
          <p:nvSpPr>
            <p:cNvPr id="19" name="Freeform 10"/>
            <p:cNvSpPr/>
            <p:nvPr/>
          </p:nvSpPr>
          <p:spPr bwMode="auto">
            <a:xfrm>
              <a:off x="0" y="5257800"/>
              <a:ext cx="2132013" cy="1600200"/>
            </a:xfrm>
            <a:custGeom>
              <a:avLst/>
              <a:gdLst/>
              <a:ahLst/>
              <a:cxnLst/>
              <a:rect l="0" t="0" r="r" b="b"/>
              <a:pathLst>
                <a:path w="1343" h="1008">
                  <a:moveTo>
                    <a:pt x="0" y="24"/>
                  </a:moveTo>
                  <a:lnTo>
                    <a:pt x="937" y="1008"/>
                  </a:lnTo>
                  <a:lnTo>
                    <a:pt x="1343" y="1008"/>
                  </a:lnTo>
                  <a:lnTo>
                    <a:pt x="126" y="21"/>
                  </a:lnTo>
                  <a:lnTo>
                    <a:pt x="0" y="0"/>
                  </a:lnTo>
                  <a:lnTo>
                    <a:pt x="0" y="24"/>
                  </a:lnTo>
                  <a:close/>
                </a:path>
              </a:pathLst>
            </a:custGeom>
            <a:solidFill>
              <a:schemeClr val="accent1">
                <a:lumMod val="75000"/>
              </a:schemeClr>
            </a:solidFill>
            <a:ln>
              <a:noFill/>
            </a:ln>
          </p:spPr>
        </p:sp>
        <p:sp>
          <p:nvSpPr>
            <p:cNvPr id="20" name="Freeform 11"/>
            <p:cNvSpPr/>
            <p:nvPr/>
          </p:nvSpPr>
          <p:spPr bwMode="auto">
            <a:xfrm>
              <a:off x="0" y="5357813"/>
              <a:ext cx="1377950" cy="1500188"/>
            </a:xfrm>
            <a:custGeom>
              <a:avLst/>
              <a:gdLst/>
              <a:ahLst/>
              <a:cxnLst/>
              <a:rect l="0" t="0" r="r" b="b"/>
              <a:pathLst>
                <a:path w="868" h="945">
                  <a:moveTo>
                    <a:pt x="0" y="192"/>
                  </a:moveTo>
                  <a:lnTo>
                    <a:pt x="571" y="945"/>
                  </a:lnTo>
                  <a:lnTo>
                    <a:pt x="868" y="945"/>
                  </a:lnTo>
                  <a:lnTo>
                    <a:pt x="0" y="0"/>
                  </a:lnTo>
                  <a:lnTo>
                    <a:pt x="0" y="192"/>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309512" y="457201"/>
            <a:ext cx="10272889" cy="19812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309512" y="2667001"/>
            <a:ext cx="10272888" cy="3356995"/>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811573" y="6116071"/>
            <a:ext cx="114329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0650F8C-5E04-42DE-8045-71D78128E834}" type="datetime1">
              <a:rPr lang="en-US" smtClean="0"/>
              <a:t>7/13/2021</a:t>
            </a:fld>
            <a:endParaRPr lang="en-US" dirty="0"/>
          </a:p>
        </p:txBody>
      </p:sp>
      <p:sp>
        <p:nvSpPr>
          <p:cNvPr id="5" name="Footer Placeholder 4"/>
          <p:cNvSpPr>
            <a:spLocks noGrp="1"/>
          </p:cNvSpPr>
          <p:nvPr>
            <p:ph type="ftr" sz="quarter" idx="3"/>
          </p:nvPr>
        </p:nvSpPr>
        <p:spPr>
          <a:xfrm>
            <a:off x="2649330" y="6116071"/>
            <a:ext cx="7086023"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1031090" y="6116071"/>
            <a:ext cx="551311"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744397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3.jpg"/><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32683" y="1391459"/>
            <a:ext cx="5443460" cy="847659"/>
          </a:xfrm>
        </p:spPr>
        <p:txBody>
          <a:bodyPr>
            <a:noAutofit/>
          </a:bodyPr>
          <a:lstStyle/>
          <a:p>
            <a:pPr algn="ctr"/>
            <a:r>
              <a:rPr lang="en-US" sz="2400" dirty="0"/>
              <a:t>Melanoma Skin Cancer Diagnosis Using Machine Learning</a:t>
            </a:r>
          </a:p>
        </p:txBody>
      </p:sp>
      <p:sp>
        <p:nvSpPr>
          <p:cNvPr id="3" name="Rectangle 2"/>
          <p:cNvSpPr/>
          <p:nvPr/>
        </p:nvSpPr>
        <p:spPr>
          <a:xfrm>
            <a:off x="4032682" y="2362380"/>
            <a:ext cx="5443460" cy="707886"/>
          </a:xfrm>
          <a:prstGeom prst="rect">
            <a:avLst/>
          </a:prstGeom>
        </p:spPr>
        <p:txBody>
          <a:bodyPr wrap="square">
            <a:spAutoFit/>
          </a:bodyPr>
          <a:lstStyle/>
          <a:p>
            <a:pPr algn="ctr" defTabSz="457200"/>
            <a:r>
              <a:rPr lang="en-US" sz="2000" dirty="0">
                <a:solidFill>
                  <a:prstClr val="black"/>
                </a:solidFill>
                <a:latin typeface="Corbel"/>
              </a:rPr>
              <a:t>Muhammad Yahya Khan 			FA17-ECE-027</a:t>
            </a:r>
          </a:p>
          <a:p>
            <a:pPr algn="ctr" defTabSz="457200"/>
            <a:r>
              <a:rPr lang="en-US" sz="2000" dirty="0">
                <a:solidFill>
                  <a:prstClr val="black"/>
                </a:solidFill>
                <a:latin typeface="Corbel"/>
              </a:rPr>
              <a:t>Qasim Ashraf 					FA17-ECE-032</a:t>
            </a:r>
          </a:p>
        </p:txBody>
      </p:sp>
      <p:sp>
        <p:nvSpPr>
          <p:cNvPr id="4" name="Rectangle 3"/>
          <p:cNvSpPr/>
          <p:nvPr/>
        </p:nvSpPr>
        <p:spPr>
          <a:xfrm>
            <a:off x="4032682" y="4000785"/>
            <a:ext cx="5443461" cy="400110"/>
          </a:xfrm>
          <a:prstGeom prst="rect">
            <a:avLst/>
          </a:prstGeom>
        </p:spPr>
        <p:txBody>
          <a:bodyPr wrap="square">
            <a:spAutoFit/>
          </a:bodyPr>
          <a:lstStyle/>
          <a:p>
            <a:pPr algn="ctr" defTabSz="457200"/>
            <a:r>
              <a:rPr lang="en-US" sz="2000" dirty="0">
                <a:solidFill>
                  <a:prstClr val="black"/>
                </a:solidFill>
                <a:latin typeface="Corbel"/>
              </a:rPr>
              <a:t>Dr. Shahzad A. Malik</a:t>
            </a:r>
          </a:p>
        </p:txBody>
      </p:sp>
      <p:sp>
        <p:nvSpPr>
          <p:cNvPr id="6" name="Title 1"/>
          <p:cNvSpPr txBox="1">
            <a:spLocks/>
          </p:cNvSpPr>
          <p:nvPr/>
        </p:nvSpPr>
        <p:spPr>
          <a:xfrm>
            <a:off x="4032683" y="3576770"/>
            <a:ext cx="5443460" cy="421930"/>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cap="none" dirty="0">
                <a:solidFill>
                  <a:prstClr val="black"/>
                </a:solidFill>
                <a:latin typeface="Corbel"/>
              </a:rPr>
              <a:t>Supervised By</a:t>
            </a:r>
          </a:p>
        </p:txBody>
      </p:sp>
      <p:sp>
        <p:nvSpPr>
          <p:cNvPr id="7" name="Title 1"/>
          <p:cNvSpPr txBox="1">
            <a:spLocks/>
          </p:cNvSpPr>
          <p:nvPr/>
        </p:nvSpPr>
        <p:spPr>
          <a:xfrm>
            <a:off x="4032680" y="5984284"/>
            <a:ext cx="5443461" cy="369332"/>
          </a:xfrm>
          <a:prstGeom prst="rect">
            <a:avLst/>
          </a:prstGeom>
          <a:effectLst/>
        </p:spPr>
        <p:txBody>
          <a:bodyPr vert="horz" lIns="91440" tIns="45720" rIns="91440" bIns="45720" rtlCol="0" anchor="b">
            <a:normAutofit lnSpcReduction="10000"/>
          </a:bodyPr>
          <a:lstStyle>
            <a:lvl1pPr algn="r" defTabSz="457200" rtl="0" eaLnBrk="1" latinLnBrk="0" hangingPunct="1">
              <a:spcBef>
                <a:spcPct val="0"/>
              </a:spcBef>
              <a:buNone/>
              <a:defRPr sz="54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dirty="0">
                <a:solidFill>
                  <a:prstClr val="black"/>
                </a:solidFill>
                <a:latin typeface="Corbel"/>
              </a:rPr>
              <a:t>COMSATS </a:t>
            </a:r>
            <a:r>
              <a:rPr lang="en-US" sz="1800" dirty="0">
                <a:solidFill>
                  <a:prstClr val="black"/>
                </a:solidFill>
                <a:latin typeface="Corbel"/>
              </a:rPr>
              <a:t>University</a:t>
            </a:r>
            <a:r>
              <a:rPr lang="en-US" sz="2000" dirty="0">
                <a:solidFill>
                  <a:prstClr val="black"/>
                </a:solidFill>
                <a:latin typeface="Corbel"/>
              </a:rPr>
              <a:t> Islamabad</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1</a:t>
            </a:fld>
            <a:endParaRPr lang="en-US" dirty="0">
              <a:solidFill>
                <a:prstClr val="black"/>
              </a:solidFill>
              <a:latin typeface="Corbel"/>
            </a:endParaRPr>
          </a:p>
        </p:txBody>
      </p:sp>
      <p:sp>
        <p:nvSpPr>
          <p:cNvPr id="8" name="TextBox 7"/>
          <p:cNvSpPr txBox="1"/>
          <p:nvPr/>
        </p:nvSpPr>
        <p:spPr>
          <a:xfrm>
            <a:off x="4032681" y="504384"/>
            <a:ext cx="5443460" cy="461665"/>
          </a:xfrm>
          <a:prstGeom prst="rect">
            <a:avLst/>
          </a:prstGeom>
          <a:noFill/>
        </p:spPr>
        <p:txBody>
          <a:bodyPr wrap="square" rtlCol="0">
            <a:spAutoFit/>
          </a:bodyPr>
          <a:lstStyle/>
          <a:p>
            <a:pPr algn="ctr" defTabSz="457200"/>
            <a:r>
              <a:rPr lang="en-US" sz="2400" b="1" dirty="0">
                <a:solidFill>
                  <a:prstClr val="black"/>
                </a:solidFill>
                <a:latin typeface="Corbel"/>
              </a:rPr>
              <a:t>Final Year Project Defense Presentation</a:t>
            </a:r>
          </a:p>
        </p:txBody>
      </p:sp>
      <p:sp>
        <p:nvSpPr>
          <p:cNvPr id="9" name="TextBox 8"/>
          <p:cNvSpPr txBox="1"/>
          <p:nvPr/>
        </p:nvSpPr>
        <p:spPr>
          <a:xfrm>
            <a:off x="4032680" y="5584174"/>
            <a:ext cx="5443460" cy="400110"/>
          </a:xfrm>
          <a:prstGeom prst="rect">
            <a:avLst/>
          </a:prstGeom>
          <a:noFill/>
        </p:spPr>
        <p:txBody>
          <a:bodyPr wrap="square" rtlCol="0">
            <a:spAutoFit/>
          </a:bodyPr>
          <a:lstStyle/>
          <a:p>
            <a:pPr algn="ctr" defTabSz="457200"/>
            <a:r>
              <a:rPr lang="en-US" dirty="0">
                <a:solidFill>
                  <a:prstClr val="black"/>
                </a:solidFill>
                <a:latin typeface="Corbel"/>
              </a:rPr>
              <a:t>Department of Electrical and </a:t>
            </a:r>
            <a:r>
              <a:rPr lang="en-US" sz="2000" dirty="0">
                <a:solidFill>
                  <a:prstClr val="black"/>
                </a:solidFill>
                <a:latin typeface="Corbel"/>
              </a:rPr>
              <a:t>Computer</a:t>
            </a:r>
            <a:r>
              <a:rPr lang="en-US" dirty="0">
                <a:solidFill>
                  <a:prstClr val="black"/>
                </a:solidFill>
                <a:latin typeface="Corbel"/>
              </a:rPr>
              <a:t>  Engineering</a:t>
            </a: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15858" y="145249"/>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250065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Techniques</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ctr">
            <a:normAutofit/>
          </a:bodyPr>
          <a:lstStyle/>
          <a:p>
            <a:pPr marL="0" indent="0">
              <a:buNone/>
            </a:pPr>
            <a:r>
              <a:rPr lang="en-US" b="1" i="1" dirty="0"/>
              <a:t>Transfer Learning:</a:t>
            </a:r>
          </a:p>
          <a:p>
            <a:r>
              <a:rPr lang="en-US" sz="2000" dirty="0"/>
              <a:t>What is transfer learning?</a:t>
            </a:r>
          </a:p>
          <a:p>
            <a:r>
              <a:rPr lang="en-US" sz="2000" dirty="0"/>
              <a:t>Why is it useful?</a:t>
            </a:r>
          </a:p>
          <a:p>
            <a:r>
              <a:rPr lang="en-US" sz="2000" dirty="0"/>
              <a:t>How is it effective?</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10</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descr="Diagram&#10;&#10;Description automatically generated">
            <a:extLst>
              <a:ext uri="{FF2B5EF4-FFF2-40B4-BE49-F238E27FC236}">
                <a16:creationId xmlns:a16="http://schemas.microsoft.com/office/drawing/2014/main" id="{50187E5F-0C06-4E5E-8EBF-70E44C4B50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5179" y="2817075"/>
            <a:ext cx="4572000" cy="2305050"/>
          </a:xfrm>
          <a:prstGeom prst="rect">
            <a:avLst/>
          </a:prstGeom>
        </p:spPr>
      </p:pic>
    </p:spTree>
    <p:extLst>
      <p:ext uri="{BB962C8B-B14F-4D97-AF65-F5344CB8AC3E}">
        <p14:creationId xmlns:p14="http://schemas.microsoft.com/office/powerpoint/2010/main" val="4185634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normAutofit/>
          </a:bodyPr>
          <a:lstStyle/>
          <a:p>
            <a:r>
              <a:rPr lang="en-US" dirty="0"/>
              <a:t>Techniques</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ctr">
            <a:normAutofit/>
          </a:bodyPr>
          <a:lstStyle/>
          <a:p>
            <a:pPr marL="0" indent="0">
              <a:buNone/>
            </a:pPr>
            <a:r>
              <a:rPr lang="en-US" b="1" i="1" dirty="0"/>
              <a:t>Ensemble Learning:</a:t>
            </a:r>
          </a:p>
          <a:p>
            <a:r>
              <a:rPr lang="en-US" sz="2000" dirty="0"/>
              <a:t>What is Ensemble technique?</a:t>
            </a:r>
          </a:p>
          <a:p>
            <a:r>
              <a:rPr lang="en-US" sz="2000" dirty="0"/>
              <a:t>Why is it useful?</a:t>
            </a:r>
          </a:p>
          <a:p>
            <a:r>
              <a:rPr lang="en-US" sz="2000" dirty="0"/>
              <a:t>How is it used?</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11</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descr="Diagram&#10;&#10;Description automatically generated">
            <a:extLst>
              <a:ext uri="{FF2B5EF4-FFF2-40B4-BE49-F238E27FC236}">
                <a16:creationId xmlns:a16="http://schemas.microsoft.com/office/drawing/2014/main" id="{24A45457-3657-40DD-A3F4-793A587F36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50760" y="2647498"/>
            <a:ext cx="3646419" cy="2341957"/>
          </a:xfrm>
          <a:prstGeom prst="rect">
            <a:avLst/>
          </a:prstGeom>
        </p:spPr>
      </p:pic>
    </p:spTree>
    <p:extLst>
      <p:ext uri="{BB962C8B-B14F-4D97-AF65-F5344CB8AC3E}">
        <p14:creationId xmlns:p14="http://schemas.microsoft.com/office/powerpoint/2010/main" val="2405274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Literature Review</a:t>
            </a:r>
            <a:endParaRPr lang="en-PK" dirty="0"/>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12</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4" name="Table 6">
            <a:extLst>
              <a:ext uri="{FF2B5EF4-FFF2-40B4-BE49-F238E27FC236}">
                <a16:creationId xmlns:a16="http://schemas.microsoft.com/office/drawing/2014/main" id="{2CCC1F8E-EA90-4FF4-97FC-69C79BEFB659}"/>
              </a:ext>
            </a:extLst>
          </p:cNvPr>
          <p:cNvGraphicFramePr>
            <a:graphicFrameLocks noGrp="1"/>
          </p:cNvGraphicFramePr>
          <p:nvPr>
            <p:ph idx="1"/>
            <p:extLst>
              <p:ext uri="{D42A27DB-BD31-4B8C-83A1-F6EECF244321}">
                <p14:modId xmlns:p14="http://schemas.microsoft.com/office/powerpoint/2010/main" val="3845038677"/>
              </p:ext>
            </p:extLst>
          </p:nvPr>
        </p:nvGraphicFramePr>
        <p:xfrm>
          <a:off x="1309512" y="1637138"/>
          <a:ext cx="9572975" cy="4156352"/>
        </p:xfrm>
        <a:graphic>
          <a:graphicData uri="http://schemas.openxmlformats.org/drawingml/2006/table">
            <a:tbl>
              <a:tblPr firstRow="1" bandRow="1">
                <a:tableStyleId>{5C22544A-7EE6-4342-B048-85BDC9FD1C3A}</a:tableStyleId>
              </a:tblPr>
              <a:tblGrid>
                <a:gridCol w="2213864">
                  <a:extLst>
                    <a:ext uri="{9D8B030D-6E8A-4147-A177-3AD203B41FA5}">
                      <a16:colId xmlns:a16="http://schemas.microsoft.com/office/drawing/2014/main" val="3357724506"/>
                    </a:ext>
                  </a:extLst>
                </a:gridCol>
                <a:gridCol w="1711354">
                  <a:extLst>
                    <a:ext uri="{9D8B030D-6E8A-4147-A177-3AD203B41FA5}">
                      <a16:colId xmlns:a16="http://schemas.microsoft.com/office/drawing/2014/main" val="1101167387"/>
                    </a:ext>
                  </a:extLst>
                </a:gridCol>
                <a:gridCol w="5647757">
                  <a:extLst>
                    <a:ext uri="{9D8B030D-6E8A-4147-A177-3AD203B41FA5}">
                      <a16:colId xmlns:a16="http://schemas.microsoft.com/office/drawing/2014/main" val="1789056958"/>
                    </a:ext>
                  </a:extLst>
                </a:gridCol>
              </a:tblGrid>
              <a:tr h="468272">
                <a:tc>
                  <a:txBody>
                    <a:bodyPr/>
                    <a:lstStyle/>
                    <a:p>
                      <a:r>
                        <a:rPr lang="en-US" sz="1400" dirty="0"/>
                        <a:t>Paper</a:t>
                      </a:r>
                      <a:endParaRPr lang="en-PK" sz="1400" dirty="0"/>
                    </a:p>
                  </a:txBody>
                  <a:tcPr/>
                </a:tc>
                <a:tc>
                  <a:txBody>
                    <a:bodyPr/>
                    <a:lstStyle/>
                    <a:p>
                      <a:r>
                        <a:rPr lang="en-US" sz="1400" dirty="0"/>
                        <a:t>Authors</a:t>
                      </a:r>
                      <a:endParaRPr lang="en-PK" sz="1400" dirty="0"/>
                    </a:p>
                  </a:txBody>
                  <a:tcPr/>
                </a:tc>
                <a:tc>
                  <a:txBody>
                    <a:bodyPr/>
                    <a:lstStyle/>
                    <a:p>
                      <a:r>
                        <a:rPr lang="en-US" sz="1400" dirty="0"/>
                        <a:t>Conclusion</a:t>
                      </a:r>
                      <a:endParaRPr lang="en-PK" sz="1400" dirty="0"/>
                    </a:p>
                  </a:txBody>
                  <a:tcPr/>
                </a:tc>
                <a:extLst>
                  <a:ext uri="{0D108BD9-81ED-4DB2-BD59-A6C34878D82A}">
                    <a16:rowId xmlns:a16="http://schemas.microsoft.com/office/drawing/2014/main" val="2541820965"/>
                  </a:ext>
                </a:extLst>
              </a:tr>
              <a:tr h="948183">
                <a:tc>
                  <a:txBody>
                    <a:bodyPr/>
                    <a:lstStyle/>
                    <a:p>
                      <a:r>
                        <a:rPr lang="en-US" sz="1400" dirty="0"/>
                        <a:t>Artificial Intelligence-Based Image Classification for Diagnosis of Skin Cancer:</a:t>
                      </a:r>
                    </a:p>
                    <a:p>
                      <a:r>
                        <a:rPr lang="en-US" sz="1400" dirty="0"/>
                        <a:t>Challenges and Opportunities [1]</a:t>
                      </a:r>
                      <a:endParaRPr lang="en-PK" sz="1400" dirty="0"/>
                    </a:p>
                  </a:txBody>
                  <a:tcPr/>
                </a:tc>
                <a:tc>
                  <a:txBody>
                    <a:bodyPr/>
                    <a:lstStyle/>
                    <a:p>
                      <a:r>
                        <a:rPr lang="en-US" sz="1400" dirty="0"/>
                        <a:t>Manu Goyal,</a:t>
                      </a:r>
                    </a:p>
                    <a:p>
                      <a:r>
                        <a:rPr lang="en-US" sz="1400" dirty="0"/>
                        <a:t>Thomas Knackstedt,</a:t>
                      </a:r>
                    </a:p>
                    <a:p>
                      <a:r>
                        <a:rPr lang="en-US" sz="1400" dirty="0"/>
                        <a:t>Shaofeng Yan, Saeed Hassanpour</a:t>
                      </a:r>
                    </a:p>
                  </a:txBody>
                  <a:tcPr/>
                </a:tc>
                <a:tc>
                  <a:txBody>
                    <a:bodyPr/>
                    <a:lstStyle/>
                    <a:p>
                      <a:pPr marL="0" indent="0">
                        <a:buFont typeface="Arial" panose="020B0604020202020204" pitchFamily="34" charset="0"/>
                        <a:buNone/>
                      </a:pPr>
                      <a:r>
                        <a:rPr lang="en-US" sz="1400" dirty="0"/>
                        <a:t>In this paper, the technical challenges of the algorithms are discussed in the digital dermatology and opportunities to improve the current AI-based image classification solutions so that they can be used as a support tool for clinicians to enhance their efficiency in diagnosing skin cancers.</a:t>
                      </a:r>
                      <a:endParaRPr lang="en-PK" sz="1400" dirty="0"/>
                    </a:p>
                  </a:txBody>
                  <a:tcPr/>
                </a:tc>
                <a:extLst>
                  <a:ext uri="{0D108BD9-81ED-4DB2-BD59-A6C34878D82A}">
                    <a16:rowId xmlns:a16="http://schemas.microsoft.com/office/drawing/2014/main" val="3943190199"/>
                  </a:ext>
                </a:extLst>
              </a:tr>
              <a:tr h="897622">
                <a:tc>
                  <a:txBody>
                    <a:bodyPr/>
                    <a:lstStyle/>
                    <a:p>
                      <a:r>
                        <a:rPr lang="en-US" sz="1400" dirty="0"/>
                        <a:t>Skin Lesion Classification Using Loss Balancing</a:t>
                      </a:r>
                    </a:p>
                    <a:p>
                      <a:r>
                        <a:rPr lang="en-US" sz="1400" dirty="0"/>
                        <a:t>and Ensembles of Multi-Resolution EfficientNets [2]</a:t>
                      </a:r>
                      <a:endParaRPr lang="en-PK" sz="1400" dirty="0"/>
                    </a:p>
                  </a:txBody>
                  <a:tcPr/>
                </a:tc>
                <a:tc>
                  <a:txBody>
                    <a:bodyPr/>
                    <a:lstStyle/>
                    <a:p>
                      <a:r>
                        <a:rPr lang="en-US" sz="1400" dirty="0"/>
                        <a:t>Nils Gessert, Maximilian Nielsen, Mohsin Shaikh, </a:t>
                      </a:r>
                      <a:r>
                        <a:rPr lang="en-US" sz="1400" dirty="0" err="1"/>
                        <a:t>Ren´e</a:t>
                      </a:r>
                      <a:r>
                        <a:rPr lang="en-US" sz="1400" dirty="0"/>
                        <a:t> Werner, and Alexander Schlaefer</a:t>
                      </a:r>
                      <a:endParaRPr lang="en-PK" sz="1400" dirty="0"/>
                    </a:p>
                  </a:txBody>
                  <a:tcPr/>
                </a:tc>
                <a:tc>
                  <a:txBody>
                    <a:bodyPr/>
                    <a:lstStyle/>
                    <a:p>
                      <a:pPr marL="0" indent="0">
                        <a:buFont typeface="Arial" panose="020B0604020202020204" pitchFamily="34" charset="0"/>
                        <a:buNone/>
                      </a:pPr>
                      <a:r>
                        <a:rPr lang="en-US" sz="1400" dirty="0"/>
                        <a:t>In this paper, it was found that EfficientNets perform well for skin lesion classification. In the final ensemble strategy, various EfficientNets were present, although the largest ones performed best. This indicates that a mixture of input resolutions is a good choice to cover multi-scale context for skin lesion classification.</a:t>
                      </a:r>
                      <a:endParaRPr lang="en-PK" sz="1400" dirty="0"/>
                    </a:p>
                  </a:txBody>
                  <a:tcPr/>
                </a:tc>
                <a:extLst>
                  <a:ext uri="{0D108BD9-81ED-4DB2-BD59-A6C34878D82A}">
                    <a16:rowId xmlns:a16="http://schemas.microsoft.com/office/drawing/2014/main" val="3017724831"/>
                  </a:ext>
                </a:extLst>
              </a:tr>
              <a:tr h="935035">
                <a:tc>
                  <a:txBody>
                    <a:bodyPr/>
                    <a:lstStyle/>
                    <a:p>
                      <a:r>
                        <a:rPr lang="en-US" sz="1400" dirty="0"/>
                        <a:t>Deep Ensemble Learning for Skin Lesion Classification from Dermoscopic Images [3]</a:t>
                      </a:r>
                      <a:endParaRPr lang="en-PK" sz="1400" dirty="0"/>
                    </a:p>
                  </a:txBody>
                  <a:tcPr/>
                </a:tc>
                <a:tc>
                  <a:txBody>
                    <a:bodyPr/>
                    <a:lstStyle/>
                    <a:p>
                      <a:r>
                        <a:rPr lang="en-US" sz="1400" dirty="0"/>
                        <a:t>A. H. Shahin, A. Kamal and M. A. Elattar</a:t>
                      </a:r>
                    </a:p>
                  </a:txBody>
                  <a:tcPr/>
                </a:tc>
                <a:tc>
                  <a:txBody>
                    <a:bodyPr/>
                    <a:lstStyle/>
                    <a:p>
                      <a:pPr marL="0" indent="0">
                        <a:buFont typeface="Arial" panose="020B0604020202020204" pitchFamily="34" charset="0"/>
                        <a:buNone/>
                      </a:pPr>
                      <a:r>
                        <a:rPr lang="en-US" sz="1400" dirty="0"/>
                        <a:t>This paper introduces an ensemble-based deep learning approach that helps dermatologists distinguish between seven different types of skin lesion categories.</a:t>
                      </a:r>
                    </a:p>
                    <a:p>
                      <a:pPr marL="0" indent="0">
                        <a:buFont typeface="Arial" panose="020B0604020202020204" pitchFamily="34" charset="0"/>
                        <a:buNone/>
                      </a:pPr>
                      <a:r>
                        <a:rPr lang="en-US" sz="1400" dirty="0"/>
                        <a:t>When compared to previous lesion classification approaches, the ensemble approach using these networks produced significantly better results.</a:t>
                      </a:r>
                      <a:endParaRPr lang="en-PK" sz="1400" dirty="0"/>
                    </a:p>
                  </a:txBody>
                  <a:tcPr/>
                </a:tc>
                <a:extLst>
                  <a:ext uri="{0D108BD9-81ED-4DB2-BD59-A6C34878D82A}">
                    <a16:rowId xmlns:a16="http://schemas.microsoft.com/office/drawing/2014/main" val="2826833193"/>
                  </a:ext>
                </a:extLst>
              </a:tr>
            </a:tbl>
          </a:graphicData>
        </a:graphic>
      </p:graphicFrame>
    </p:spTree>
    <p:extLst>
      <p:ext uri="{BB962C8B-B14F-4D97-AF65-F5344CB8AC3E}">
        <p14:creationId xmlns:p14="http://schemas.microsoft.com/office/powerpoint/2010/main" val="21769070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Literature Review</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t">
            <a:normAutofit/>
          </a:bodyPr>
          <a:lstStyle/>
          <a:p>
            <a:pPr marL="0" indent="0">
              <a:buNone/>
            </a:pPr>
            <a:r>
              <a:rPr lang="en-US" b="1" i="1" dirty="0"/>
              <a:t>State of the Art CNNs (Why are these the best?):</a:t>
            </a:r>
          </a:p>
          <a:p>
            <a:pPr marL="0" indent="0">
              <a:buNone/>
            </a:pPr>
            <a:r>
              <a:rPr lang="en-US" b="1" dirty="0"/>
              <a:t>ImageNet</a:t>
            </a:r>
            <a:r>
              <a:rPr lang="en-US" dirty="0"/>
              <a:t>:</a:t>
            </a:r>
          </a:p>
          <a:p>
            <a:pPr marL="0" indent="0">
              <a:buNone/>
            </a:pPr>
            <a:r>
              <a:rPr lang="en-US" sz="2000" dirty="0"/>
              <a:t>It is a large visual database designed for use in visual object recognition software research.</a:t>
            </a:r>
          </a:p>
          <a:p>
            <a:pPr marL="0" indent="0">
              <a:buNone/>
            </a:pPr>
            <a:r>
              <a:rPr lang="en-US" sz="2000" dirty="0"/>
              <a:t>The following are the architectures that we have used:</a:t>
            </a:r>
          </a:p>
          <a:p>
            <a:r>
              <a:rPr lang="en-US" sz="2000" dirty="0"/>
              <a:t>EfficientNet</a:t>
            </a:r>
          </a:p>
          <a:p>
            <a:r>
              <a:rPr lang="en-US" sz="2000" dirty="0"/>
              <a:t>MobileNet</a:t>
            </a:r>
          </a:p>
          <a:p>
            <a:r>
              <a:rPr lang="en-US" sz="2000" dirty="0"/>
              <a:t>ResNet</a:t>
            </a:r>
          </a:p>
          <a:p>
            <a:r>
              <a:rPr lang="en-US" sz="2000" dirty="0"/>
              <a:t>VGG</a:t>
            </a:r>
          </a:p>
          <a:p>
            <a:r>
              <a:rPr lang="en-US" sz="2000" dirty="0"/>
              <a:t>Xception</a:t>
            </a:r>
            <a:endParaRPr lang="en-US" dirty="0"/>
          </a:p>
          <a:p>
            <a:pPr marL="0" indent="0">
              <a:buNone/>
            </a:pPr>
            <a:endParaRPr lang="en-US" dirty="0"/>
          </a:p>
          <a:p>
            <a:endParaRPr lang="en-US" dirty="0"/>
          </a:p>
          <a:p>
            <a:endParaRPr lang="en-US" dirty="0"/>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13</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9526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Problem Statement</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ormAutofit/>
          </a:bodyPr>
          <a:lstStyle/>
          <a:p>
            <a:pPr marL="0" indent="0">
              <a:buNone/>
            </a:pPr>
            <a:r>
              <a:rPr lang="en-US" dirty="0"/>
              <a:t>How are machine learning applications used to diagnose skin cancer?</a:t>
            </a:r>
          </a:p>
          <a:p>
            <a:pPr marL="0" indent="0">
              <a:buNone/>
            </a:pPr>
            <a:r>
              <a:rPr lang="en-US" dirty="0"/>
              <a:t>The task was to implement machine learning application on cancer images using both transfer learning and ensemble learning techniques and identify between benign and malignant images.</a:t>
            </a: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4">
            <a:extLst>
              <a:ext uri="{FF2B5EF4-FFF2-40B4-BE49-F238E27FC236}">
                <a16:creationId xmlns:a16="http://schemas.microsoft.com/office/drawing/2014/main" id="{618E5076-E65A-445D-8980-B4613AFCEFE8}"/>
              </a:ext>
            </a:extLst>
          </p:cNvPr>
          <p:cNvSpPr>
            <a:spLocks noGrp="1"/>
          </p:cNvSpPr>
          <p:nvPr>
            <p:ph type="sldNum" sz="quarter" idx="12"/>
          </p:nvPr>
        </p:nvSpPr>
        <p:spPr>
          <a:xfrm>
            <a:off x="11011957" y="6108174"/>
            <a:ext cx="570444" cy="365125"/>
          </a:xfrm>
        </p:spPr>
        <p:txBody>
          <a:bodyPr/>
          <a:lstStyle/>
          <a:p>
            <a:pPr defTabSz="457200"/>
            <a:fld id="{D57F1E4F-1CFF-5643-939E-217C01CDF565}" type="slidenum">
              <a:rPr lang="en-US">
                <a:solidFill>
                  <a:prstClr val="black"/>
                </a:solidFill>
                <a:latin typeface="Corbel"/>
              </a:rPr>
              <a:pPr defTabSz="457200"/>
              <a:t>14</a:t>
            </a:fld>
            <a:endParaRPr lang="en-US" dirty="0">
              <a:solidFill>
                <a:prstClr val="black"/>
              </a:solidFill>
              <a:latin typeface="Corbel"/>
            </a:endParaRPr>
          </a:p>
        </p:txBody>
      </p:sp>
    </p:spTree>
    <p:extLst>
      <p:ext uri="{BB962C8B-B14F-4D97-AF65-F5344CB8AC3E}">
        <p14:creationId xmlns:p14="http://schemas.microsoft.com/office/powerpoint/2010/main" val="37134569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Process Flow Diagram</a:t>
            </a:r>
            <a:endParaRPr lang="en-PK" dirty="0"/>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15</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6A3E4DCA-9895-431F-A5CC-65EF6FF0FFA9}"/>
              </a:ext>
            </a:extLst>
          </p:cNvPr>
          <p:cNvSpPr/>
          <p:nvPr/>
        </p:nvSpPr>
        <p:spPr>
          <a:xfrm>
            <a:off x="3016956" y="3179275"/>
            <a:ext cx="914400" cy="499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Classifier 1</a:t>
            </a:r>
            <a:endParaRPr lang="en-PK" sz="1400" dirty="0"/>
          </a:p>
        </p:txBody>
      </p:sp>
      <p:sp>
        <p:nvSpPr>
          <p:cNvPr id="6" name="Rectangle 5">
            <a:extLst>
              <a:ext uri="{FF2B5EF4-FFF2-40B4-BE49-F238E27FC236}">
                <a16:creationId xmlns:a16="http://schemas.microsoft.com/office/drawing/2014/main" id="{0FE80A36-EE17-4A5D-8145-8E8CCC90BEA0}"/>
              </a:ext>
            </a:extLst>
          </p:cNvPr>
          <p:cNvSpPr/>
          <p:nvPr/>
        </p:nvSpPr>
        <p:spPr>
          <a:xfrm>
            <a:off x="5638800" y="3179275"/>
            <a:ext cx="914399" cy="499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Classifier 2</a:t>
            </a:r>
            <a:endParaRPr lang="en-PK" sz="1400" dirty="0"/>
          </a:p>
        </p:txBody>
      </p:sp>
      <p:sp>
        <p:nvSpPr>
          <p:cNvPr id="7" name="Rectangle 6">
            <a:extLst>
              <a:ext uri="{FF2B5EF4-FFF2-40B4-BE49-F238E27FC236}">
                <a16:creationId xmlns:a16="http://schemas.microsoft.com/office/drawing/2014/main" id="{31ED6849-F709-47A9-ADE8-75579EDD3E95}"/>
              </a:ext>
            </a:extLst>
          </p:cNvPr>
          <p:cNvSpPr/>
          <p:nvPr/>
        </p:nvSpPr>
        <p:spPr>
          <a:xfrm>
            <a:off x="8260639" y="3179275"/>
            <a:ext cx="914400" cy="499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Classifier 11</a:t>
            </a:r>
            <a:endParaRPr lang="en-PK" sz="1400" dirty="0"/>
          </a:p>
        </p:txBody>
      </p:sp>
      <p:sp>
        <p:nvSpPr>
          <p:cNvPr id="9" name="Oval 8">
            <a:extLst>
              <a:ext uri="{FF2B5EF4-FFF2-40B4-BE49-F238E27FC236}">
                <a16:creationId xmlns:a16="http://schemas.microsoft.com/office/drawing/2014/main" id="{546AF2CA-7530-4261-8197-6ED3B6F1AAFE}"/>
              </a:ext>
            </a:extLst>
          </p:cNvPr>
          <p:cNvSpPr/>
          <p:nvPr/>
        </p:nvSpPr>
        <p:spPr>
          <a:xfrm>
            <a:off x="5306734" y="1673258"/>
            <a:ext cx="1578528" cy="9144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Input (Skin Cancer Images)</a:t>
            </a:r>
            <a:endParaRPr lang="en-PK" sz="1200" dirty="0"/>
          </a:p>
        </p:txBody>
      </p:sp>
      <p:sp>
        <p:nvSpPr>
          <p:cNvPr id="10" name="Oval 9">
            <a:extLst>
              <a:ext uri="{FF2B5EF4-FFF2-40B4-BE49-F238E27FC236}">
                <a16:creationId xmlns:a16="http://schemas.microsoft.com/office/drawing/2014/main" id="{A170DB01-725F-4846-8149-BF6FDCCD4EBF}"/>
              </a:ext>
            </a:extLst>
          </p:cNvPr>
          <p:cNvSpPr/>
          <p:nvPr/>
        </p:nvSpPr>
        <p:spPr>
          <a:xfrm>
            <a:off x="5306734" y="5010261"/>
            <a:ext cx="1578528" cy="9144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Output (Malignant or Benign Melanoma)</a:t>
            </a:r>
            <a:endParaRPr lang="en-PK" sz="1200" dirty="0"/>
          </a:p>
        </p:txBody>
      </p:sp>
      <p:cxnSp>
        <p:nvCxnSpPr>
          <p:cNvPr id="15" name="Straight Arrow Connector 14">
            <a:extLst>
              <a:ext uri="{FF2B5EF4-FFF2-40B4-BE49-F238E27FC236}">
                <a16:creationId xmlns:a16="http://schemas.microsoft.com/office/drawing/2014/main" id="{61F6B39E-0CB7-443C-85CD-090A0993F1C5}"/>
              </a:ext>
            </a:extLst>
          </p:cNvPr>
          <p:cNvCxnSpPr>
            <a:cxnSpLocks/>
            <a:stCxn id="9" idx="4"/>
            <a:endCxn id="4" idx="0"/>
          </p:cNvCxnSpPr>
          <p:nvPr/>
        </p:nvCxnSpPr>
        <p:spPr>
          <a:xfrm flipH="1">
            <a:off x="3474156" y="2587658"/>
            <a:ext cx="2621842" cy="59161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1" name="Straight Arrow Connector 40">
            <a:extLst>
              <a:ext uri="{FF2B5EF4-FFF2-40B4-BE49-F238E27FC236}">
                <a16:creationId xmlns:a16="http://schemas.microsoft.com/office/drawing/2014/main" id="{2E7EFAF7-F194-461A-90AE-A9808E5D8485}"/>
              </a:ext>
            </a:extLst>
          </p:cNvPr>
          <p:cNvCxnSpPr>
            <a:cxnSpLocks/>
            <a:stCxn id="9" idx="4"/>
            <a:endCxn id="7" idx="0"/>
          </p:cNvCxnSpPr>
          <p:nvPr/>
        </p:nvCxnSpPr>
        <p:spPr>
          <a:xfrm>
            <a:off x="6095998" y="2587658"/>
            <a:ext cx="2621841" cy="59161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9" name="Straight Arrow Connector 68">
            <a:extLst>
              <a:ext uri="{FF2B5EF4-FFF2-40B4-BE49-F238E27FC236}">
                <a16:creationId xmlns:a16="http://schemas.microsoft.com/office/drawing/2014/main" id="{4E715C55-4420-40B8-9829-28223CCCF148}"/>
              </a:ext>
            </a:extLst>
          </p:cNvPr>
          <p:cNvCxnSpPr>
            <a:cxnSpLocks/>
            <a:stCxn id="9" idx="4"/>
            <a:endCxn id="6" idx="0"/>
          </p:cNvCxnSpPr>
          <p:nvPr/>
        </p:nvCxnSpPr>
        <p:spPr>
          <a:xfrm>
            <a:off x="6095998" y="2587658"/>
            <a:ext cx="2" cy="59161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80" name="Rectangle 79">
            <a:extLst>
              <a:ext uri="{FF2B5EF4-FFF2-40B4-BE49-F238E27FC236}">
                <a16:creationId xmlns:a16="http://schemas.microsoft.com/office/drawing/2014/main" id="{0C465C47-9315-4E5C-8808-3F961585D475}"/>
              </a:ext>
            </a:extLst>
          </p:cNvPr>
          <p:cNvSpPr/>
          <p:nvPr/>
        </p:nvSpPr>
        <p:spPr>
          <a:xfrm>
            <a:off x="5638798" y="4168919"/>
            <a:ext cx="914400" cy="499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Ensemble Network</a:t>
            </a:r>
            <a:endParaRPr lang="en-PK" sz="1200" dirty="0"/>
          </a:p>
        </p:txBody>
      </p:sp>
      <p:cxnSp>
        <p:nvCxnSpPr>
          <p:cNvPr id="86" name="Straight Arrow Connector 85">
            <a:extLst>
              <a:ext uri="{FF2B5EF4-FFF2-40B4-BE49-F238E27FC236}">
                <a16:creationId xmlns:a16="http://schemas.microsoft.com/office/drawing/2014/main" id="{046EB025-F9E0-438E-8482-0E9874943AA4}"/>
              </a:ext>
            </a:extLst>
          </p:cNvPr>
          <p:cNvCxnSpPr>
            <a:stCxn id="6" idx="2"/>
            <a:endCxn id="80" idx="0"/>
          </p:cNvCxnSpPr>
          <p:nvPr/>
        </p:nvCxnSpPr>
        <p:spPr>
          <a:xfrm flipH="1">
            <a:off x="6095998" y="3678725"/>
            <a:ext cx="2" cy="49019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0" name="Straight Arrow Connector 89">
            <a:extLst>
              <a:ext uri="{FF2B5EF4-FFF2-40B4-BE49-F238E27FC236}">
                <a16:creationId xmlns:a16="http://schemas.microsoft.com/office/drawing/2014/main" id="{91A538B6-C9DD-4CA4-A52F-19506B23E5E3}"/>
              </a:ext>
            </a:extLst>
          </p:cNvPr>
          <p:cNvCxnSpPr>
            <a:stCxn id="4" idx="2"/>
            <a:endCxn id="80" idx="0"/>
          </p:cNvCxnSpPr>
          <p:nvPr/>
        </p:nvCxnSpPr>
        <p:spPr>
          <a:xfrm>
            <a:off x="3474156" y="3678725"/>
            <a:ext cx="2621842" cy="49019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2" name="Straight Arrow Connector 91">
            <a:extLst>
              <a:ext uri="{FF2B5EF4-FFF2-40B4-BE49-F238E27FC236}">
                <a16:creationId xmlns:a16="http://schemas.microsoft.com/office/drawing/2014/main" id="{01185DB2-AD64-47FA-9C0F-267E5E95610A}"/>
              </a:ext>
            </a:extLst>
          </p:cNvPr>
          <p:cNvCxnSpPr>
            <a:cxnSpLocks/>
            <a:stCxn id="7" idx="2"/>
            <a:endCxn id="80" idx="0"/>
          </p:cNvCxnSpPr>
          <p:nvPr/>
        </p:nvCxnSpPr>
        <p:spPr>
          <a:xfrm flipH="1">
            <a:off x="6095998" y="3678725"/>
            <a:ext cx="2621841" cy="490194"/>
          </a:xfrm>
          <a:prstGeom prst="straightConnector1">
            <a:avLst/>
          </a:prstGeom>
          <a:ln>
            <a:tailEnd type="triangle"/>
          </a:ln>
          <a:effectLst>
            <a:reflection blurRad="12700" stA="26000" endPos="32000" dist="12700" dir="5400000" sy="-100000" rotWithShape="0"/>
          </a:effectLst>
        </p:spPr>
        <p:style>
          <a:lnRef idx="3">
            <a:schemeClr val="dk1"/>
          </a:lnRef>
          <a:fillRef idx="0">
            <a:schemeClr val="dk1"/>
          </a:fillRef>
          <a:effectRef idx="2">
            <a:schemeClr val="dk1"/>
          </a:effectRef>
          <a:fontRef idx="minor">
            <a:schemeClr val="tx1"/>
          </a:fontRef>
        </p:style>
      </p:cxnSp>
      <p:cxnSp>
        <p:nvCxnSpPr>
          <p:cNvPr id="94" name="Straight Arrow Connector 93">
            <a:extLst>
              <a:ext uri="{FF2B5EF4-FFF2-40B4-BE49-F238E27FC236}">
                <a16:creationId xmlns:a16="http://schemas.microsoft.com/office/drawing/2014/main" id="{F9E010D8-D258-4785-AB4C-23230E8CBCD1}"/>
              </a:ext>
            </a:extLst>
          </p:cNvPr>
          <p:cNvCxnSpPr>
            <a:stCxn id="80" idx="2"/>
            <a:endCxn id="10" idx="0"/>
          </p:cNvCxnSpPr>
          <p:nvPr/>
        </p:nvCxnSpPr>
        <p:spPr>
          <a:xfrm>
            <a:off x="6095998" y="4668369"/>
            <a:ext cx="0" cy="34189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8" name="Straight Connector 107">
            <a:extLst>
              <a:ext uri="{FF2B5EF4-FFF2-40B4-BE49-F238E27FC236}">
                <a16:creationId xmlns:a16="http://schemas.microsoft.com/office/drawing/2014/main" id="{DAC76232-4F46-4C71-B0EA-5FCE20531E93}"/>
              </a:ext>
            </a:extLst>
          </p:cNvPr>
          <p:cNvCxnSpPr>
            <a:stCxn id="6" idx="3"/>
            <a:endCxn id="7" idx="1"/>
          </p:cNvCxnSpPr>
          <p:nvPr/>
        </p:nvCxnSpPr>
        <p:spPr>
          <a:xfrm>
            <a:off x="6553199" y="3429000"/>
            <a:ext cx="1707440"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732339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Block Diagram</a:t>
            </a:r>
            <a:endParaRPr lang="en-PK" dirty="0"/>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16</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descr="Diagram&#10;&#10;Description automatically generated">
            <a:extLst>
              <a:ext uri="{FF2B5EF4-FFF2-40B4-BE49-F238E27FC236}">
                <a16:creationId xmlns:a16="http://schemas.microsoft.com/office/drawing/2014/main" id="{875DDF59-361C-4FA2-814E-0BC523DD4A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9512" y="2071108"/>
            <a:ext cx="9572977" cy="3188555"/>
          </a:xfrm>
          <a:prstGeom prst="rect">
            <a:avLst/>
          </a:prstGeom>
        </p:spPr>
      </p:pic>
    </p:spTree>
    <p:extLst>
      <p:ext uri="{BB962C8B-B14F-4D97-AF65-F5344CB8AC3E}">
        <p14:creationId xmlns:p14="http://schemas.microsoft.com/office/powerpoint/2010/main" val="11245661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Methodology (Dataset)</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ormAutofit/>
          </a:bodyPr>
          <a:lstStyle/>
          <a:p>
            <a:pPr marL="0" indent="0">
              <a:buNone/>
            </a:pPr>
            <a:r>
              <a:rPr lang="en-US" b="1" i="1" dirty="0"/>
              <a:t>ISIC 2020 Challenge Dataset:</a:t>
            </a:r>
          </a:p>
          <a:p>
            <a:r>
              <a:rPr lang="en-US" sz="2000" dirty="0"/>
              <a:t>The dataset was generated by the International Skin Imaging Collaboration (ISIC). </a:t>
            </a:r>
          </a:p>
          <a:p>
            <a:r>
              <a:rPr lang="en-US" sz="2000" dirty="0"/>
              <a:t>There are 33126 training samples.</a:t>
            </a:r>
          </a:p>
          <a:p>
            <a:r>
              <a:rPr lang="en-US" sz="2000" dirty="0"/>
              <a:t>Benign Images: 32,542</a:t>
            </a:r>
          </a:p>
          <a:p>
            <a:r>
              <a:rPr lang="en-US" sz="2000" dirty="0"/>
              <a:t>Malignant Images: 584 and 44,880 (after augmentation)</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17</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44746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Methodology (Preprocessing)</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90" cy="4362678"/>
          </a:xfrm>
        </p:spPr>
        <p:txBody>
          <a:bodyPr anchor="ctr">
            <a:normAutofit/>
          </a:bodyPr>
          <a:lstStyle/>
          <a:p>
            <a:pPr marL="0" indent="0">
              <a:buNone/>
            </a:pPr>
            <a:r>
              <a:rPr lang="en-US" b="1" i="1" dirty="0"/>
              <a:t>Augmentation:</a:t>
            </a:r>
            <a:endParaRPr lang="en-US" dirty="0"/>
          </a:p>
          <a:p>
            <a:r>
              <a:rPr lang="en-US" sz="2000" dirty="0"/>
              <a:t>What is augmentation?</a:t>
            </a:r>
          </a:p>
          <a:p>
            <a:r>
              <a:rPr lang="en-US" sz="2000" dirty="0"/>
              <a:t>Why is it used?</a:t>
            </a:r>
          </a:p>
          <a:p>
            <a:r>
              <a:rPr lang="en-US" sz="2000" dirty="0"/>
              <a:t>How is it effective?</a:t>
            </a:r>
          </a:p>
          <a:p>
            <a:r>
              <a:rPr lang="en-US" sz="2000" dirty="0"/>
              <a:t>Ratio before: 2-98</a:t>
            </a:r>
          </a:p>
          <a:p>
            <a:r>
              <a:rPr lang="en-US" sz="2000" dirty="0"/>
              <a:t>Ratio after: 55-45</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18</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F21DE754-B756-4F72-B885-39549855AB1E}"/>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81500" y="1882320"/>
            <a:ext cx="7200901" cy="3872313"/>
          </a:xfrm>
          <a:prstGeom prst="rect">
            <a:avLst/>
          </a:prstGeom>
          <a:noFill/>
          <a:ln>
            <a:noFill/>
          </a:ln>
        </p:spPr>
      </p:pic>
    </p:spTree>
    <p:extLst>
      <p:ext uri="{BB962C8B-B14F-4D97-AF65-F5344CB8AC3E}">
        <p14:creationId xmlns:p14="http://schemas.microsoft.com/office/powerpoint/2010/main" val="501814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Methodology (Preprocessing)</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90" cy="4362678"/>
          </a:xfrm>
        </p:spPr>
        <p:txBody>
          <a:bodyPr anchor="ctr">
            <a:normAutofit/>
          </a:bodyPr>
          <a:lstStyle/>
          <a:p>
            <a:pPr marL="0" indent="0">
              <a:buNone/>
            </a:pPr>
            <a:r>
              <a:rPr lang="en-US" b="1" i="1" dirty="0"/>
              <a:t>Resizing:</a:t>
            </a:r>
            <a:endParaRPr lang="en-US" dirty="0"/>
          </a:p>
          <a:p>
            <a:r>
              <a:rPr lang="en-US" sz="2000" dirty="0"/>
              <a:t>What is resizing?</a:t>
            </a:r>
          </a:p>
          <a:p>
            <a:r>
              <a:rPr lang="en-US" sz="2000" dirty="0"/>
              <a:t>Why do we need it?</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19</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descr="6000x4000 pixels">
            <a:extLst>
              <a:ext uri="{FF2B5EF4-FFF2-40B4-BE49-F238E27FC236}">
                <a16:creationId xmlns:a16="http://schemas.microsoft.com/office/drawing/2014/main" id="{2E206FEA-7FD4-4B10-9291-210E62E4F13A}"/>
              </a:ext>
              <a:ext uri="{C183D7F6-B498-43B3-948B-1728B52AA6E4}">
                <adec:decorative xmlns:adec="http://schemas.microsoft.com/office/drawing/2017/decorative" val="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10576" y="1643870"/>
            <a:ext cx="3171825" cy="2114550"/>
          </a:xfrm>
          <a:prstGeom prst="rect">
            <a:avLst/>
          </a:prstGeom>
        </p:spPr>
      </p:pic>
      <p:sp>
        <p:nvSpPr>
          <p:cNvPr id="4" name="TextBox 3">
            <a:extLst>
              <a:ext uri="{FF2B5EF4-FFF2-40B4-BE49-F238E27FC236}">
                <a16:creationId xmlns:a16="http://schemas.microsoft.com/office/drawing/2014/main" id="{FC1A6A00-27D8-4ED0-AA66-CBA9D9645930}"/>
              </a:ext>
            </a:extLst>
          </p:cNvPr>
          <p:cNvSpPr txBox="1"/>
          <p:nvPr/>
        </p:nvSpPr>
        <p:spPr>
          <a:xfrm>
            <a:off x="8410576" y="3753763"/>
            <a:ext cx="3171825" cy="338554"/>
          </a:xfrm>
          <a:prstGeom prst="rect">
            <a:avLst/>
          </a:prstGeom>
          <a:noFill/>
        </p:spPr>
        <p:txBody>
          <a:bodyPr wrap="square" rtlCol="0">
            <a:spAutoFit/>
          </a:bodyPr>
          <a:lstStyle/>
          <a:p>
            <a:r>
              <a:rPr lang="en-US" sz="1600" dirty="0"/>
              <a:t>Original Image (6000x4000) pixels</a:t>
            </a:r>
            <a:endParaRPr lang="en-PK" sz="1600" dirty="0"/>
          </a:p>
        </p:txBody>
      </p:sp>
      <p:pic>
        <p:nvPicPr>
          <p:cNvPr id="8" name="Picture 7" descr="Close-up of a person's skin&#10;&#10;Description automatically generated">
            <a:extLst>
              <a:ext uri="{FF2B5EF4-FFF2-40B4-BE49-F238E27FC236}">
                <a16:creationId xmlns:a16="http://schemas.microsoft.com/office/drawing/2014/main" id="{B508FDF7-64BC-4DA4-B984-BFB02232A2A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0576" y="4087659"/>
            <a:ext cx="1580708" cy="1580708"/>
          </a:xfrm>
          <a:prstGeom prst="rect">
            <a:avLst/>
          </a:prstGeom>
        </p:spPr>
      </p:pic>
      <p:sp>
        <p:nvSpPr>
          <p:cNvPr id="9" name="TextBox 8">
            <a:extLst>
              <a:ext uri="{FF2B5EF4-FFF2-40B4-BE49-F238E27FC236}">
                <a16:creationId xmlns:a16="http://schemas.microsoft.com/office/drawing/2014/main" id="{D7D206B5-2BEC-4CFD-9A2E-EBE798DC1D34}"/>
              </a:ext>
            </a:extLst>
          </p:cNvPr>
          <p:cNvSpPr txBox="1"/>
          <p:nvPr/>
        </p:nvSpPr>
        <p:spPr>
          <a:xfrm>
            <a:off x="8405371" y="5667061"/>
            <a:ext cx="3171825" cy="338554"/>
          </a:xfrm>
          <a:prstGeom prst="rect">
            <a:avLst/>
          </a:prstGeom>
          <a:noFill/>
        </p:spPr>
        <p:txBody>
          <a:bodyPr wrap="square" rtlCol="0">
            <a:spAutoFit/>
          </a:bodyPr>
          <a:lstStyle/>
          <a:p>
            <a:r>
              <a:rPr lang="en-US" sz="1600" dirty="0"/>
              <a:t>Resized Image (224x224) pixels</a:t>
            </a:r>
            <a:endParaRPr lang="en-PK" sz="1600" dirty="0"/>
          </a:p>
        </p:txBody>
      </p:sp>
    </p:spTree>
    <p:extLst>
      <p:ext uri="{BB962C8B-B14F-4D97-AF65-F5344CB8AC3E}">
        <p14:creationId xmlns:p14="http://schemas.microsoft.com/office/powerpoint/2010/main" val="276725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Agenda of Presentation</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ormAutofit fontScale="92500" lnSpcReduction="20000"/>
          </a:bodyPr>
          <a:lstStyle/>
          <a:p>
            <a:r>
              <a:rPr lang="en-US" dirty="0"/>
              <a:t>Introduction</a:t>
            </a:r>
          </a:p>
          <a:p>
            <a:r>
              <a:rPr lang="en-US" dirty="0"/>
              <a:t>Techniques</a:t>
            </a:r>
          </a:p>
          <a:p>
            <a:r>
              <a:rPr lang="en-US" dirty="0"/>
              <a:t>Literature Review</a:t>
            </a:r>
          </a:p>
          <a:p>
            <a:r>
              <a:rPr lang="en-US" dirty="0"/>
              <a:t>Problem Statement</a:t>
            </a:r>
          </a:p>
          <a:p>
            <a:r>
              <a:rPr lang="en-US" dirty="0"/>
              <a:t>Process Flow Diagram</a:t>
            </a:r>
          </a:p>
          <a:p>
            <a:r>
              <a:rPr lang="en-US" dirty="0"/>
              <a:t>Block Diagram</a:t>
            </a:r>
          </a:p>
          <a:p>
            <a:r>
              <a:rPr lang="en-US" dirty="0"/>
              <a:t>Methodology</a:t>
            </a:r>
          </a:p>
          <a:p>
            <a:r>
              <a:rPr lang="en-US" dirty="0"/>
              <a:t>Results</a:t>
            </a:r>
          </a:p>
          <a:p>
            <a:r>
              <a:rPr lang="en-US" dirty="0"/>
              <a:t>Conclusion</a:t>
            </a:r>
          </a:p>
          <a:p>
            <a:r>
              <a:rPr lang="en-US" dirty="0"/>
              <a:t>Bibliography</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2</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970319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Methodology (Training)</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ctr">
            <a:normAutofit fontScale="92500" lnSpcReduction="20000"/>
          </a:bodyPr>
          <a:lstStyle/>
          <a:p>
            <a:pPr marL="0" indent="0">
              <a:buNone/>
            </a:pPr>
            <a:r>
              <a:rPr lang="en-US" sz="2600" b="1" i="1" dirty="0"/>
              <a:t>Machine Learning Framework used:</a:t>
            </a:r>
          </a:p>
          <a:p>
            <a:r>
              <a:rPr lang="en-US" sz="2200" dirty="0"/>
              <a:t>Keras &amp; TensorFlow</a:t>
            </a:r>
          </a:p>
          <a:p>
            <a:pPr marL="0" indent="0">
              <a:buNone/>
            </a:pPr>
            <a:r>
              <a:rPr lang="en-US" sz="2600" b="1" i="1" dirty="0"/>
              <a:t>Training Parameters:</a:t>
            </a:r>
          </a:p>
          <a:p>
            <a:r>
              <a:rPr lang="en-US" sz="2200" dirty="0"/>
              <a:t>Image Size</a:t>
            </a:r>
          </a:p>
          <a:p>
            <a:r>
              <a:rPr lang="en-US" sz="2200" dirty="0"/>
              <a:t>Activation</a:t>
            </a:r>
          </a:p>
          <a:p>
            <a:r>
              <a:rPr lang="en-US" sz="2200" dirty="0"/>
              <a:t>Optimizers</a:t>
            </a:r>
          </a:p>
          <a:p>
            <a:r>
              <a:rPr lang="en-US" sz="2200" dirty="0"/>
              <a:t>Epochs</a:t>
            </a:r>
          </a:p>
          <a:p>
            <a:r>
              <a:rPr lang="en-US" sz="2200" dirty="0"/>
              <a:t>Batch Size</a:t>
            </a:r>
          </a:p>
          <a:p>
            <a:pPr marL="0" indent="0">
              <a:buNone/>
            </a:pPr>
            <a:r>
              <a:rPr lang="en-US" sz="2600" b="1" i="1" dirty="0"/>
              <a:t>Output Functions:</a:t>
            </a:r>
          </a:p>
          <a:p>
            <a:r>
              <a:rPr lang="en-US" sz="2200" dirty="0"/>
              <a:t>Metrics</a:t>
            </a:r>
          </a:p>
          <a:p>
            <a:r>
              <a:rPr lang="en-US" sz="2200" dirty="0"/>
              <a:t>Losses</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20</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54706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9">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Methodology (Training)</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ctr">
            <a:normAutofit/>
          </a:bodyPr>
          <a:lstStyle/>
          <a:p>
            <a:pPr marL="0" indent="0">
              <a:buNone/>
            </a:pPr>
            <a:r>
              <a:rPr lang="en-US" b="1" i="1" dirty="0"/>
              <a:t>CNN Architectures:</a:t>
            </a:r>
          </a:p>
          <a:p>
            <a:r>
              <a:rPr lang="en-US" sz="2000" dirty="0"/>
              <a:t>Activation function used: Sigmoid</a:t>
            </a:r>
          </a:p>
          <a:p>
            <a:r>
              <a:rPr lang="en-US" sz="2000" dirty="0"/>
              <a:t>Optimizer function used: Adam</a:t>
            </a:r>
          </a:p>
          <a:p>
            <a:r>
              <a:rPr lang="en-US" sz="2000" dirty="0"/>
              <a:t>Metric function used: Accuracy</a:t>
            </a:r>
          </a:p>
          <a:p>
            <a:r>
              <a:rPr lang="en-US" sz="2000" dirty="0"/>
              <a:t>Loss function used: Binary Cross-Entropy</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21</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2" name="Table 1">
            <a:extLst>
              <a:ext uri="{FF2B5EF4-FFF2-40B4-BE49-F238E27FC236}">
                <a16:creationId xmlns:a16="http://schemas.microsoft.com/office/drawing/2014/main" id="{B9D11459-C616-40C1-8799-B30EA6E36CBD}"/>
              </a:ext>
            </a:extLst>
          </p:cNvPr>
          <p:cNvGraphicFramePr>
            <a:graphicFrameLocks noGrp="1"/>
          </p:cNvGraphicFramePr>
          <p:nvPr>
            <p:extLst>
              <p:ext uri="{D42A27DB-BD31-4B8C-83A1-F6EECF244321}">
                <p14:modId xmlns:p14="http://schemas.microsoft.com/office/powerpoint/2010/main" val="3971683803"/>
              </p:ext>
            </p:extLst>
          </p:nvPr>
        </p:nvGraphicFramePr>
        <p:xfrm>
          <a:off x="6096001" y="2611745"/>
          <a:ext cx="5486400" cy="2413464"/>
        </p:xfrm>
        <a:graphic>
          <a:graphicData uri="http://schemas.openxmlformats.org/drawingml/2006/table">
            <a:tbl>
              <a:tblPr firstRow="1" firstCol="1" bandRow="1">
                <a:tableStyleId>{5C22544A-7EE6-4342-B048-85BDC9FD1C3A}</a:tableStyleId>
              </a:tblPr>
              <a:tblGrid>
                <a:gridCol w="1521203">
                  <a:extLst>
                    <a:ext uri="{9D8B030D-6E8A-4147-A177-3AD203B41FA5}">
                      <a16:colId xmlns:a16="http://schemas.microsoft.com/office/drawing/2014/main" val="2710474859"/>
                    </a:ext>
                  </a:extLst>
                </a:gridCol>
                <a:gridCol w="1400961">
                  <a:extLst>
                    <a:ext uri="{9D8B030D-6E8A-4147-A177-3AD203B41FA5}">
                      <a16:colId xmlns:a16="http://schemas.microsoft.com/office/drawing/2014/main" val="3765692041"/>
                    </a:ext>
                  </a:extLst>
                </a:gridCol>
                <a:gridCol w="1224793">
                  <a:extLst>
                    <a:ext uri="{9D8B030D-6E8A-4147-A177-3AD203B41FA5}">
                      <a16:colId xmlns:a16="http://schemas.microsoft.com/office/drawing/2014/main" val="2367402834"/>
                    </a:ext>
                  </a:extLst>
                </a:gridCol>
                <a:gridCol w="1339443">
                  <a:extLst>
                    <a:ext uri="{9D8B030D-6E8A-4147-A177-3AD203B41FA5}">
                      <a16:colId xmlns:a16="http://schemas.microsoft.com/office/drawing/2014/main" val="1412919959"/>
                    </a:ext>
                  </a:extLst>
                </a:gridCol>
              </a:tblGrid>
              <a:tr h="201122">
                <a:tc>
                  <a:txBody>
                    <a:bodyPr/>
                    <a:lstStyle/>
                    <a:p>
                      <a:pPr marL="228600" algn="just"/>
                      <a:r>
                        <a:rPr lang="en-US" sz="1200" dirty="0">
                          <a:effectLst/>
                        </a:rPr>
                        <a:t>Model Name</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Image Size</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Epochs</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Batch Size</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1764564680"/>
                  </a:ext>
                </a:extLst>
              </a:tr>
              <a:tr h="201122">
                <a:tc>
                  <a:txBody>
                    <a:bodyPr/>
                    <a:lstStyle/>
                    <a:p>
                      <a:pPr marL="228600" algn="just"/>
                      <a:r>
                        <a:rPr lang="en-US" sz="1200" dirty="0">
                          <a:effectLst/>
                        </a:rPr>
                        <a:t>EfficientNet-B0</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224 x 224</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32</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1265965991"/>
                  </a:ext>
                </a:extLst>
              </a:tr>
              <a:tr h="201122">
                <a:tc>
                  <a:txBody>
                    <a:bodyPr/>
                    <a:lstStyle/>
                    <a:p>
                      <a:pPr marL="228600" algn="just"/>
                      <a:r>
                        <a:rPr lang="en-US" sz="1200" dirty="0">
                          <a:effectLst/>
                        </a:rPr>
                        <a:t>EfficientNet-B1</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240 x 240</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32</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67024157"/>
                  </a:ext>
                </a:extLst>
              </a:tr>
              <a:tr h="201122">
                <a:tc>
                  <a:txBody>
                    <a:bodyPr/>
                    <a:lstStyle/>
                    <a:p>
                      <a:pPr marL="228600" algn="just"/>
                      <a:r>
                        <a:rPr lang="en-US" sz="1200" dirty="0">
                          <a:effectLst/>
                        </a:rPr>
                        <a:t>EfficientNet-B2</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260 x 260</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16</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1181479378"/>
                  </a:ext>
                </a:extLst>
              </a:tr>
              <a:tr h="201122">
                <a:tc>
                  <a:txBody>
                    <a:bodyPr/>
                    <a:lstStyle/>
                    <a:p>
                      <a:pPr marL="228600" algn="just"/>
                      <a:r>
                        <a:rPr lang="en-US" sz="1200" dirty="0">
                          <a:effectLst/>
                        </a:rPr>
                        <a:t>EfficientNet-B3</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300 x 300</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16</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3757595436"/>
                  </a:ext>
                </a:extLst>
              </a:tr>
              <a:tr h="201122">
                <a:tc>
                  <a:txBody>
                    <a:bodyPr/>
                    <a:lstStyle/>
                    <a:p>
                      <a:pPr marL="228600" algn="just"/>
                      <a:r>
                        <a:rPr lang="en-US" sz="1200" dirty="0">
                          <a:effectLst/>
                        </a:rPr>
                        <a:t>MobileNet</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256 x 256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3</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32</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22962357"/>
                  </a:ext>
                </a:extLst>
              </a:tr>
              <a:tr h="201122">
                <a:tc>
                  <a:txBody>
                    <a:bodyPr/>
                    <a:lstStyle/>
                    <a:p>
                      <a:pPr marL="228600" algn="just"/>
                      <a:r>
                        <a:rPr lang="en-US" sz="1200" dirty="0">
                          <a:effectLst/>
                        </a:rPr>
                        <a:t>MobileNetV2</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256 x 256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3</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32</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3548474482"/>
                  </a:ext>
                </a:extLst>
              </a:tr>
              <a:tr h="201122">
                <a:tc>
                  <a:txBody>
                    <a:bodyPr/>
                    <a:lstStyle/>
                    <a:p>
                      <a:pPr marL="228600" algn="just"/>
                      <a:r>
                        <a:rPr lang="en-US" sz="1200" dirty="0">
                          <a:effectLst/>
                        </a:rPr>
                        <a:t>ResNet50</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224 x 224</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32</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3469822450"/>
                  </a:ext>
                </a:extLst>
              </a:tr>
              <a:tr h="201122">
                <a:tc>
                  <a:txBody>
                    <a:bodyPr/>
                    <a:lstStyle/>
                    <a:p>
                      <a:pPr marL="228600" algn="just"/>
                      <a:r>
                        <a:rPr lang="en-US" sz="1200" dirty="0">
                          <a:effectLst/>
                        </a:rPr>
                        <a:t>ResNet50V2</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224 x 224</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32</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2570384922"/>
                  </a:ext>
                </a:extLst>
              </a:tr>
              <a:tr h="201122">
                <a:tc>
                  <a:txBody>
                    <a:bodyPr/>
                    <a:lstStyle/>
                    <a:p>
                      <a:pPr marL="228600" algn="just"/>
                      <a:r>
                        <a:rPr lang="en-US" sz="1200" dirty="0">
                          <a:effectLst/>
                        </a:rPr>
                        <a:t>VGG16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224 x 224</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32</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2598939426"/>
                  </a:ext>
                </a:extLst>
              </a:tr>
              <a:tr h="201122">
                <a:tc>
                  <a:txBody>
                    <a:bodyPr/>
                    <a:lstStyle/>
                    <a:p>
                      <a:pPr marL="228600" algn="just"/>
                      <a:r>
                        <a:rPr lang="en-US" sz="1200" dirty="0">
                          <a:effectLst/>
                        </a:rPr>
                        <a:t>VGG19</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224 x 224</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32</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2406259408"/>
                  </a:ext>
                </a:extLst>
              </a:tr>
              <a:tr h="201122">
                <a:tc>
                  <a:txBody>
                    <a:bodyPr/>
                    <a:lstStyle/>
                    <a:p>
                      <a:pPr marL="228600" algn="just"/>
                      <a:r>
                        <a:rPr lang="en-US" sz="1200" dirty="0">
                          <a:effectLst/>
                        </a:rPr>
                        <a:t>Xception</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299 x 299</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6</a:t>
                      </a:r>
                      <a:endParaRPr lang="en-PK" sz="1200" dirty="0">
                        <a:effectLst/>
                        <a:latin typeface="Times New Roman" panose="02020603050405020304" pitchFamily="18" charset="0"/>
                        <a:ea typeface="SimSun" panose="02010600030101010101" pitchFamily="2" charset="-122"/>
                      </a:endParaRPr>
                    </a:p>
                  </a:txBody>
                  <a:tcPr marL="68580" marR="68580" marT="0" marB="0"/>
                </a:tc>
                <a:tc>
                  <a:txBody>
                    <a:bodyPr/>
                    <a:lstStyle/>
                    <a:p>
                      <a:pPr marL="228600" algn="just"/>
                      <a:r>
                        <a:rPr lang="en-US" sz="1200" dirty="0">
                          <a:effectLst/>
                        </a:rPr>
                        <a:t>16</a:t>
                      </a:r>
                      <a:endParaRPr lang="en-PK" sz="12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2742346687"/>
                  </a:ext>
                </a:extLst>
              </a:tr>
            </a:tbl>
          </a:graphicData>
        </a:graphic>
      </p:graphicFrame>
    </p:spTree>
    <p:extLst>
      <p:ext uri="{BB962C8B-B14F-4D97-AF65-F5344CB8AC3E}">
        <p14:creationId xmlns:p14="http://schemas.microsoft.com/office/powerpoint/2010/main" val="3023763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Results</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t">
            <a:normAutofit/>
          </a:bodyPr>
          <a:lstStyle/>
          <a:p>
            <a:pPr marL="0" indent="0">
              <a:buNone/>
            </a:pPr>
            <a:r>
              <a:rPr lang="en-US" b="1" i="1" dirty="0"/>
              <a:t>CNN Architectures:</a:t>
            </a:r>
          </a:p>
          <a:p>
            <a:pPr marL="0" indent="0">
              <a:buNone/>
            </a:pPr>
            <a:r>
              <a:rPr lang="en-US" b="1" i="1" dirty="0"/>
              <a:t>The Best and worst CNNs on our dataset (In terms of accuracy):</a:t>
            </a:r>
          </a:p>
          <a:p>
            <a:r>
              <a:rPr lang="en-US" sz="2000" dirty="0"/>
              <a:t>MobileNetV2 (Best)</a:t>
            </a:r>
          </a:p>
          <a:p>
            <a:r>
              <a:rPr lang="en-US" sz="2000" dirty="0"/>
              <a:t>VGG16 (Worst)</a:t>
            </a:r>
          </a:p>
          <a:p>
            <a:r>
              <a:rPr lang="en-US" sz="2000"/>
              <a:t>Average</a:t>
            </a:r>
            <a:endParaRPr lang="en-US" sz="2000" dirty="0"/>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22</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2" name="Table 1">
            <a:extLst>
              <a:ext uri="{FF2B5EF4-FFF2-40B4-BE49-F238E27FC236}">
                <a16:creationId xmlns:a16="http://schemas.microsoft.com/office/drawing/2014/main" id="{6066836C-256E-47C3-AE49-F43DCA2120F0}"/>
              </a:ext>
            </a:extLst>
          </p:cNvPr>
          <p:cNvGraphicFramePr>
            <a:graphicFrameLocks noGrp="1"/>
          </p:cNvGraphicFramePr>
          <p:nvPr>
            <p:extLst>
              <p:ext uri="{D42A27DB-BD31-4B8C-83A1-F6EECF244321}">
                <p14:modId xmlns:p14="http://schemas.microsoft.com/office/powerpoint/2010/main" val="2402967824"/>
              </p:ext>
            </p:extLst>
          </p:nvPr>
        </p:nvGraphicFramePr>
        <p:xfrm>
          <a:off x="5841122" y="2598197"/>
          <a:ext cx="5741279" cy="2612009"/>
        </p:xfrm>
        <a:graphic>
          <a:graphicData uri="http://schemas.openxmlformats.org/drawingml/2006/table">
            <a:tbl>
              <a:tblPr firstRow="1" firstCol="1" bandRow="1">
                <a:tableStyleId>{5C22544A-7EE6-4342-B048-85BDC9FD1C3A}</a:tableStyleId>
              </a:tblPr>
              <a:tblGrid>
                <a:gridCol w="1161024">
                  <a:extLst>
                    <a:ext uri="{9D8B030D-6E8A-4147-A177-3AD203B41FA5}">
                      <a16:colId xmlns:a16="http://schemas.microsoft.com/office/drawing/2014/main" val="3503249709"/>
                    </a:ext>
                  </a:extLst>
                </a:gridCol>
                <a:gridCol w="1144905">
                  <a:extLst>
                    <a:ext uri="{9D8B030D-6E8A-4147-A177-3AD203B41FA5}">
                      <a16:colId xmlns:a16="http://schemas.microsoft.com/office/drawing/2014/main" val="544180533"/>
                    </a:ext>
                  </a:extLst>
                </a:gridCol>
                <a:gridCol w="1144905">
                  <a:extLst>
                    <a:ext uri="{9D8B030D-6E8A-4147-A177-3AD203B41FA5}">
                      <a16:colId xmlns:a16="http://schemas.microsoft.com/office/drawing/2014/main" val="1227020895"/>
                    </a:ext>
                  </a:extLst>
                </a:gridCol>
                <a:gridCol w="1144905">
                  <a:extLst>
                    <a:ext uri="{9D8B030D-6E8A-4147-A177-3AD203B41FA5}">
                      <a16:colId xmlns:a16="http://schemas.microsoft.com/office/drawing/2014/main" val="1342780637"/>
                    </a:ext>
                  </a:extLst>
                </a:gridCol>
                <a:gridCol w="1145540">
                  <a:extLst>
                    <a:ext uri="{9D8B030D-6E8A-4147-A177-3AD203B41FA5}">
                      <a16:colId xmlns:a16="http://schemas.microsoft.com/office/drawing/2014/main" val="1300968679"/>
                    </a:ext>
                  </a:extLst>
                </a:gridCol>
              </a:tblGrid>
              <a:tr h="0">
                <a:tc>
                  <a:txBody>
                    <a:bodyPr/>
                    <a:lstStyle/>
                    <a:p>
                      <a:pPr>
                        <a:lnSpc>
                          <a:spcPct val="107000"/>
                        </a:lnSpc>
                        <a:spcAft>
                          <a:spcPts val="800"/>
                        </a:spcAft>
                      </a:pPr>
                      <a:r>
                        <a:rPr lang="en-US" sz="1200" dirty="0">
                          <a:effectLst/>
                        </a:rPr>
                        <a:t>Network Name</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dirty="0">
                          <a:effectLst/>
                        </a:rPr>
                        <a:t>Train Loss</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dirty="0">
                          <a:effectLst/>
                        </a:rPr>
                        <a:t>Validation Loss</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dirty="0">
                          <a:effectLst/>
                        </a:rPr>
                        <a:t>Train Accuracy</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dirty="0">
                          <a:effectLst/>
                        </a:rPr>
                        <a:t>Validation Accuracy</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52236889"/>
                  </a:ext>
                </a:extLst>
              </a:tr>
              <a:tr h="0">
                <a:tc>
                  <a:txBody>
                    <a:bodyPr/>
                    <a:lstStyle/>
                    <a:p>
                      <a:pPr>
                        <a:lnSpc>
                          <a:spcPct val="107000"/>
                        </a:lnSpc>
                        <a:spcAft>
                          <a:spcPts val="800"/>
                        </a:spcAft>
                      </a:pPr>
                      <a:r>
                        <a:rPr lang="en-US" sz="1200" dirty="0">
                          <a:effectLst/>
                        </a:rPr>
                        <a:t>EfficientNet-B0</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0.0130</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1.5180</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0.9956</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0.7431</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2968807"/>
                  </a:ext>
                </a:extLst>
              </a:tr>
              <a:tr h="0">
                <a:tc>
                  <a:txBody>
                    <a:bodyPr/>
                    <a:lstStyle/>
                    <a:p>
                      <a:pPr>
                        <a:lnSpc>
                          <a:spcPct val="107000"/>
                        </a:lnSpc>
                        <a:spcAft>
                          <a:spcPts val="800"/>
                        </a:spcAft>
                      </a:pPr>
                      <a:r>
                        <a:rPr lang="en-US" sz="1200" dirty="0">
                          <a:effectLst/>
                        </a:rPr>
                        <a:t>EfficientNet-B1</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0.0101</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1.7929</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0.9968</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0.7620</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20881319"/>
                  </a:ext>
                </a:extLst>
              </a:tr>
              <a:tr h="0">
                <a:tc>
                  <a:txBody>
                    <a:bodyPr/>
                    <a:lstStyle/>
                    <a:p>
                      <a:pPr>
                        <a:lnSpc>
                          <a:spcPct val="107000"/>
                        </a:lnSpc>
                        <a:spcAft>
                          <a:spcPts val="800"/>
                        </a:spcAft>
                      </a:pPr>
                      <a:r>
                        <a:rPr lang="en-US" sz="1200" dirty="0">
                          <a:effectLst/>
                        </a:rPr>
                        <a:t>EfficientNet-B2</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0.0103</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2.8518</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0.9998</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0.7190</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83533859"/>
                  </a:ext>
                </a:extLst>
              </a:tr>
              <a:tr h="0">
                <a:tc>
                  <a:txBody>
                    <a:bodyPr/>
                    <a:lstStyle/>
                    <a:p>
                      <a:pPr>
                        <a:lnSpc>
                          <a:spcPct val="107000"/>
                        </a:lnSpc>
                        <a:spcAft>
                          <a:spcPts val="800"/>
                        </a:spcAft>
                      </a:pPr>
                      <a:r>
                        <a:rPr lang="en-US" sz="1200" dirty="0">
                          <a:effectLst/>
                        </a:rPr>
                        <a:t>EfficientNet-B3</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0.0089</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1.8636</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0.9971</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0.7430</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69207388"/>
                  </a:ext>
                </a:extLst>
              </a:tr>
              <a:tr h="0">
                <a:tc>
                  <a:txBody>
                    <a:bodyPr/>
                    <a:lstStyle/>
                    <a:p>
                      <a:pPr>
                        <a:lnSpc>
                          <a:spcPct val="107000"/>
                        </a:lnSpc>
                        <a:spcAft>
                          <a:spcPts val="800"/>
                        </a:spcAft>
                      </a:pPr>
                      <a:r>
                        <a:rPr lang="en-US" sz="1200" dirty="0">
                          <a:effectLst/>
                        </a:rPr>
                        <a:t>MobileNet</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0.0174</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0.8588</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0.9949</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0.7844</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48517341"/>
                  </a:ext>
                </a:extLst>
              </a:tr>
              <a:tr h="0">
                <a:tc>
                  <a:txBody>
                    <a:bodyPr/>
                    <a:lstStyle/>
                    <a:p>
                      <a:pPr>
                        <a:lnSpc>
                          <a:spcPct val="107000"/>
                        </a:lnSpc>
                        <a:spcAft>
                          <a:spcPts val="800"/>
                        </a:spcAft>
                      </a:pPr>
                      <a:r>
                        <a:rPr lang="en-US" sz="1200" dirty="0">
                          <a:effectLst/>
                        </a:rPr>
                        <a:t>MobileNetV2</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0.0280</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0.9225</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0.9900</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0.8098</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01071937"/>
                  </a:ext>
                </a:extLst>
              </a:tr>
              <a:tr h="0">
                <a:tc>
                  <a:txBody>
                    <a:bodyPr/>
                    <a:lstStyle/>
                    <a:p>
                      <a:pPr>
                        <a:lnSpc>
                          <a:spcPct val="107000"/>
                        </a:lnSpc>
                        <a:spcAft>
                          <a:spcPts val="800"/>
                        </a:spcAft>
                      </a:pPr>
                      <a:r>
                        <a:rPr lang="en-US" sz="1200" dirty="0">
                          <a:effectLst/>
                        </a:rPr>
                        <a:t>ResNet50</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0.0124</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1.6049</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0.9964</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0.7414</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68846884"/>
                  </a:ext>
                </a:extLst>
              </a:tr>
              <a:tr h="0">
                <a:tc>
                  <a:txBody>
                    <a:bodyPr/>
                    <a:lstStyle/>
                    <a:p>
                      <a:pPr>
                        <a:lnSpc>
                          <a:spcPct val="107000"/>
                        </a:lnSpc>
                        <a:spcAft>
                          <a:spcPts val="800"/>
                        </a:spcAft>
                      </a:pPr>
                      <a:r>
                        <a:rPr lang="en-US" sz="1200" dirty="0">
                          <a:effectLst/>
                        </a:rPr>
                        <a:t>ResNet50V2</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0.0127</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1.8766</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0.9957</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0.7035</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19213690"/>
                  </a:ext>
                </a:extLst>
              </a:tr>
              <a:tr h="0">
                <a:tc>
                  <a:txBody>
                    <a:bodyPr/>
                    <a:lstStyle/>
                    <a:p>
                      <a:pPr>
                        <a:lnSpc>
                          <a:spcPct val="107000"/>
                        </a:lnSpc>
                        <a:spcAft>
                          <a:spcPts val="800"/>
                        </a:spcAft>
                      </a:pPr>
                      <a:r>
                        <a:rPr lang="en-US" sz="1200" dirty="0">
                          <a:effectLst/>
                        </a:rPr>
                        <a:t>VGG16</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0.0233</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1.4696</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0.9926</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0.6960</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78709161"/>
                  </a:ext>
                </a:extLst>
              </a:tr>
              <a:tr h="0">
                <a:tc>
                  <a:txBody>
                    <a:bodyPr/>
                    <a:lstStyle/>
                    <a:p>
                      <a:pPr>
                        <a:lnSpc>
                          <a:spcPct val="107000"/>
                        </a:lnSpc>
                        <a:spcAft>
                          <a:spcPts val="800"/>
                        </a:spcAft>
                      </a:pPr>
                      <a:r>
                        <a:rPr lang="en-US" sz="1200" dirty="0">
                          <a:effectLst/>
                        </a:rPr>
                        <a:t>VGG19</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0.0269</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2.0235</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0.9908</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0.7039</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05034536"/>
                  </a:ext>
                </a:extLst>
              </a:tr>
              <a:tr h="0">
                <a:tc>
                  <a:txBody>
                    <a:bodyPr/>
                    <a:lstStyle/>
                    <a:p>
                      <a:pPr>
                        <a:lnSpc>
                          <a:spcPct val="107000"/>
                        </a:lnSpc>
                        <a:spcAft>
                          <a:spcPts val="800"/>
                        </a:spcAft>
                      </a:pPr>
                      <a:r>
                        <a:rPr lang="en-US" sz="1200" dirty="0">
                          <a:effectLst/>
                        </a:rPr>
                        <a:t>Xception</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0.0073</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1.3922</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0.9977</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200" dirty="0">
                          <a:effectLst/>
                        </a:rPr>
                        <a:t>0.7296</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19882902"/>
                  </a:ext>
                </a:extLst>
              </a:tr>
              <a:tr h="0">
                <a:tc>
                  <a:txBody>
                    <a:bodyPr/>
                    <a:lstStyle/>
                    <a:p>
                      <a:pPr>
                        <a:lnSpc>
                          <a:spcPct val="107000"/>
                        </a:lnSpc>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Average</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l" defTabSz="457200" rtl="0" eaLnBrk="1" fontAlgn="auto" latinLnBrk="0" hangingPunct="1">
                        <a:lnSpc>
                          <a:spcPct val="107000"/>
                        </a:lnSpc>
                        <a:spcBef>
                          <a:spcPts val="0"/>
                        </a:spcBef>
                        <a:spcAft>
                          <a:spcPts val="800"/>
                        </a:spcAft>
                        <a:buClrTx/>
                        <a:buSzTx/>
                        <a:buFontTx/>
                        <a:buNone/>
                        <a:tabLst/>
                        <a:defRPr/>
                      </a:pPr>
                      <a:r>
                        <a:rPr lang="en-PK" sz="1100" dirty="0">
                          <a:effectLst/>
                        </a:rPr>
                        <a:t>0.0</a:t>
                      </a:r>
                      <a:r>
                        <a:rPr lang="en-US" sz="1100" dirty="0">
                          <a:effectLst/>
                        </a:rPr>
                        <a:t>154</a:t>
                      </a:r>
                      <a:endParaRPr lang="en-PK"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100" dirty="0">
                          <a:effectLst/>
                        </a:rPr>
                        <a:t>1.</a:t>
                      </a:r>
                      <a:r>
                        <a:rPr lang="en-US" sz="1100" dirty="0">
                          <a:effectLst/>
                        </a:rPr>
                        <a:t>6522</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100" dirty="0">
                          <a:effectLst/>
                        </a:rPr>
                        <a:t>0.99</a:t>
                      </a:r>
                      <a:r>
                        <a:rPr lang="en-US" sz="1100" dirty="0">
                          <a:effectLst/>
                        </a:rPr>
                        <a:t>52</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PK" sz="1100" dirty="0">
                          <a:effectLst/>
                        </a:rPr>
                        <a:t>0.7</a:t>
                      </a:r>
                      <a:r>
                        <a:rPr lang="en-US" sz="1100" dirty="0">
                          <a:effectLst/>
                        </a:rPr>
                        <a:t>396</a:t>
                      </a:r>
                      <a:endParaRPr lang="en-PK"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99646076"/>
                  </a:ext>
                </a:extLst>
              </a:tr>
            </a:tbl>
          </a:graphicData>
        </a:graphic>
      </p:graphicFrame>
    </p:spTree>
    <p:extLst>
      <p:ext uri="{BB962C8B-B14F-4D97-AF65-F5344CB8AC3E}">
        <p14:creationId xmlns:p14="http://schemas.microsoft.com/office/powerpoint/2010/main" val="23307629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Results</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t">
            <a:normAutofit/>
          </a:bodyPr>
          <a:lstStyle/>
          <a:p>
            <a:pPr marL="0" indent="0">
              <a:buNone/>
            </a:pPr>
            <a:r>
              <a:rPr lang="en-US" b="1" i="1" dirty="0"/>
              <a:t>CNN Models Prediction:</a:t>
            </a:r>
          </a:p>
          <a:p>
            <a:r>
              <a:rPr lang="en-US" sz="2000" dirty="0"/>
              <a:t>Column A contains image names</a:t>
            </a:r>
          </a:p>
          <a:p>
            <a:r>
              <a:rPr lang="en-US" sz="2000" dirty="0"/>
              <a:t>Columns B to W contain outputs of various CNNs</a:t>
            </a:r>
          </a:p>
          <a:p>
            <a:r>
              <a:rPr lang="en-US" sz="2000" dirty="0"/>
              <a:t>Columns X and Y contain ground truth from the dataset</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23</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A356BD8F-38EB-486F-AB74-4CEC8D1DEA73}"/>
              </a:ext>
            </a:extLst>
          </p:cNvPr>
          <p:cNvPicPr/>
          <p:nvPr/>
        </p:nvPicPr>
        <p:blipFill rotWithShape="1">
          <a:blip r:embed="rId4"/>
          <a:srcRect b="48570"/>
          <a:stretch/>
        </p:blipFill>
        <p:spPr>
          <a:xfrm>
            <a:off x="1760497" y="3429000"/>
            <a:ext cx="8671006" cy="2570816"/>
          </a:xfrm>
          <a:prstGeom prst="rect">
            <a:avLst/>
          </a:prstGeom>
        </p:spPr>
      </p:pic>
    </p:spTree>
    <p:extLst>
      <p:ext uri="{BB962C8B-B14F-4D97-AF65-F5344CB8AC3E}">
        <p14:creationId xmlns:p14="http://schemas.microsoft.com/office/powerpoint/2010/main" val="625025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Methodology (Training)</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ctr">
            <a:normAutofit/>
          </a:bodyPr>
          <a:lstStyle/>
          <a:p>
            <a:pPr marL="0" indent="0">
              <a:buNone/>
            </a:pPr>
            <a:r>
              <a:rPr lang="en-US" b="1" i="1" dirty="0"/>
              <a:t>Ensemble Network:</a:t>
            </a:r>
          </a:p>
          <a:p>
            <a:pPr marL="0" indent="0">
              <a:buNone/>
            </a:pPr>
            <a:r>
              <a:rPr lang="en-US" sz="2000" dirty="0"/>
              <a:t>A new neural network with 6 dense layers.</a:t>
            </a:r>
          </a:p>
          <a:p>
            <a:pPr marL="0" indent="0">
              <a:buNone/>
            </a:pPr>
            <a:r>
              <a:rPr lang="en-US" sz="2000" dirty="0"/>
              <a:t>Input layer: 22 nodes</a:t>
            </a:r>
          </a:p>
          <a:p>
            <a:pPr marL="0" indent="0">
              <a:buNone/>
            </a:pPr>
            <a:r>
              <a:rPr lang="en-US" sz="2000" dirty="0"/>
              <a:t>Hidden layers: 32, 64, 128, 256, 512 nodes respectively</a:t>
            </a:r>
          </a:p>
          <a:p>
            <a:pPr marL="0" indent="0">
              <a:buNone/>
            </a:pPr>
            <a:r>
              <a:rPr lang="en-US" sz="2000" dirty="0"/>
              <a:t>Output layer: 2 nodes</a:t>
            </a:r>
          </a:p>
          <a:p>
            <a:pPr marL="0" indent="0">
              <a:buNone/>
            </a:pPr>
            <a:r>
              <a:rPr lang="en-US" b="1" i="1" dirty="0"/>
              <a:t>How does it work?</a:t>
            </a:r>
          </a:p>
          <a:p>
            <a:r>
              <a:rPr lang="en-US" sz="2000" dirty="0"/>
              <a:t>Input: Prediction of CNN Models</a:t>
            </a:r>
          </a:p>
          <a:p>
            <a:r>
              <a:rPr lang="en-US" sz="2000" dirty="0"/>
              <a:t>Output: Ground Truth given in the dataset.</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24</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descr="Graphical user interface&#10;&#10;Description automatically generated">
            <a:extLst>
              <a:ext uri="{FF2B5EF4-FFF2-40B4-BE49-F238E27FC236}">
                <a16:creationId xmlns:a16="http://schemas.microsoft.com/office/drawing/2014/main" id="{83B4145C-58A7-42C9-9407-E907E74339BA}"/>
              </a:ext>
            </a:extLst>
          </p:cNvPr>
          <p:cNvPicPr/>
          <p:nvPr/>
        </p:nvPicPr>
        <p:blipFill>
          <a:blip r:embed="rId4"/>
          <a:stretch>
            <a:fillRect/>
          </a:stretch>
        </p:blipFill>
        <p:spPr>
          <a:xfrm>
            <a:off x="9101313" y="1637138"/>
            <a:ext cx="1781175" cy="4362678"/>
          </a:xfrm>
          <a:prstGeom prst="rect">
            <a:avLst/>
          </a:prstGeom>
        </p:spPr>
      </p:pic>
    </p:spTree>
    <p:extLst>
      <p:ext uri="{BB962C8B-B14F-4D97-AF65-F5344CB8AC3E}">
        <p14:creationId xmlns:p14="http://schemas.microsoft.com/office/powerpoint/2010/main" val="177141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Results</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t">
            <a:normAutofit/>
          </a:bodyPr>
          <a:lstStyle/>
          <a:p>
            <a:pPr marL="0" indent="0">
              <a:buNone/>
            </a:pPr>
            <a:r>
              <a:rPr lang="en-US" b="1" i="1" dirty="0"/>
              <a:t>Ensemble Network:</a:t>
            </a:r>
          </a:p>
          <a:p>
            <a:pPr marL="0" indent="0">
              <a:buNone/>
            </a:pPr>
            <a:r>
              <a:rPr lang="en-US" sz="2000" dirty="0"/>
              <a:t>Accuracy &amp; Loss:</a:t>
            </a:r>
          </a:p>
          <a:p>
            <a:r>
              <a:rPr lang="en-US" sz="2000" dirty="0"/>
              <a:t>Training accuracy: 96.45%</a:t>
            </a:r>
          </a:p>
          <a:p>
            <a:r>
              <a:rPr lang="en-US" sz="2000" dirty="0"/>
              <a:t>Validation accuracy: 95.80%</a:t>
            </a:r>
          </a:p>
          <a:p>
            <a:r>
              <a:rPr lang="en-US" sz="2000" dirty="0"/>
              <a:t>Training Loss: 0.0914</a:t>
            </a:r>
          </a:p>
          <a:p>
            <a:r>
              <a:rPr lang="en-US" sz="2000" dirty="0"/>
              <a:t>Validation Loss 0.1060</a:t>
            </a:r>
          </a:p>
          <a:p>
            <a:r>
              <a:rPr lang="en-US" sz="2000" dirty="0"/>
              <a:t>Test Accuracy: 70.25%</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25</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9" descr="Chart, line chart&#10;&#10;Description automatically generated">
            <a:extLst>
              <a:ext uri="{FF2B5EF4-FFF2-40B4-BE49-F238E27FC236}">
                <a16:creationId xmlns:a16="http://schemas.microsoft.com/office/drawing/2014/main" id="{D5297529-5E64-4939-AFEE-98C4B221058A}"/>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027087" y="3341879"/>
            <a:ext cx="3277657" cy="2555266"/>
          </a:xfrm>
          <a:prstGeom prst="rect">
            <a:avLst/>
          </a:prstGeom>
          <a:noFill/>
          <a:ln>
            <a:noFill/>
          </a:ln>
        </p:spPr>
      </p:pic>
      <p:pic>
        <p:nvPicPr>
          <p:cNvPr id="11" name="Picture 10" descr="Chart, line chart&#10;&#10;Description automatically generated">
            <a:extLst>
              <a:ext uri="{FF2B5EF4-FFF2-40B4-BE49-F238E27FC236}">
                <a16:creationId xmlns:a16="http://schemas.microsoft.com/office/drawing/2014/main" id="{3DF555FF-0B62-4360-8A0F-2A0F3A14A6C2}"/>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8304744" y="3341880"/>
            <a:ext cx="3277657" cy="2555265"/>
          </a:xfrm>
          <a:prstGeom prst="rect">
            <a:avLst/>
          </a:prstGeom>
          <a:noFill/>
          <a:ln>
            <a:noFill/>
          </a:ln>
        </p:spPr>
      </p:pic>
    </p:spTree>
    <p:extLst>
      <p:ext uri="{BB962C8B-B14F-4D97-AF65-F5344CB8AC3E}">
        <p14:creationId xmlns:p14="http://schemas.microsoft.com/office/powerpoint/2010/main" val="22614484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Conclusion</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ormAutofit/>
          </a:bodyPr>
          <a:lstStyle/>
          <a:p>
            <a:r>
              <a:rPr lang="en-US" sz="2000" dirty="0">
                <a:effectLst/>
                <a:ea typeface="SimSun" panose="02010600030101010101" pitchFamily="2" charset="-122"/>
              </a:rPr>
              <a:t>Multiple CNN models have been used to classify images, best accuracy we could achieve was around 80%.</a:t>
            </a:r>
          </a:p>
          <a:p>
            <a:r>
              <a:rPr lang="en-US" sz="2000" dirty="0"/>
              <a:t>Ensemble network was then used to classify images, the accuracy was around 95%.</a:t>
            </a:r>
          </a:p>
          <a:p>
            <a:r>
              <a:rPr lang="en-US" sz="2000" dirty="0"/>
              <a:t>Accuracy was improved by 15% due to the ensemble network.</a:t>
            </a:r>
          </a:p>
          <a:p>
            <a:r>
              <a:rPr lang="en-US" sz="2000" dirty="0"/>
              <a:t>Machine learning is an effective way to diagnose skin cancer, if we have an adequate dataset.</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26</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3719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Bibliography</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ormAutofit/>
          </a:bodyPr>
          <a:lstStyle/>
          <a:p>
            <a:r>
              <a:rPr lang="en-US" sz="2000" dirty="0"/>
              <a:t>[1] Goyal, M., Knackstedt, T., Yan, S., &amp; Hassanpour, S. (2020). Artificial intelligence-based image classification for diagnosis of skin cancer: Challenges and opportunities. Computers in Biology and Medicine, 104065.</a:t>
            </a:r>
          </a:p>
          <a:p>
            <a:r>
              <a:rPr lang="en-US" sz="2000" dirty="0"/>
              <a:t>[2] Gessert, Nils, et al. "Skin lesion classification using ensembles of multi-resolution EfficientNets with meta data." MethodsX 7 (2020): 100864.</a:t>
            </a:r>
          </a:p>
          <a:p>
            <a:r>
              <a:rPr lang="en-US" sz="2000" dirty="0"/>
              <a:t>[3] A. H. Shahin, A. Kamal and M. A. Elattar, "Deep Ensemble Learning for Skin Lesion Classification from Dermoscopic Images," 2018 9th Cairo International Biomedical Engineering Conference (CIBEC), Cairo, Egypt, 2018, pp. 150-153, doi: 10.1109/CIBEC.2018.8641815.</a:t>
            </a:r>
          </a:p>
          <a:p>
            <a:r>
              <a:rPr lang="en-US" sz="2000" dirty="0"/>
              <a:t>[4] Olga </a:t>
            </a:r>
            <a:r>
              <a:rPr lang="en-US" sz="2000" dirty="0" err="1"/>
              <a:t>Russakovsky</a:t>
            </a:r>
            <a:r>
              <a:rPr lang="en-US" sz="2000" dirty="0"/>
              <a:t> JD, Hao S, Krause J, Satheesh S, Ma S, Huang Z, et al. ImageNet large scale visual recognition challenge. Int J </a:t>
            </a:r>
            <a:r>
              <a:rPr lang="en-US" sz="2000" dirty="0" err="1"/>
              <a:t>Comput</a:t>
            </a:r>
            <a:r>
              <a:rPr lang="en-US" sz="2000" dirty="0"/>
              <a:t> Vis. 2015;115(3):211–52.</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27</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129164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28</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a:extLst>
              <a:ext uri="{FF2B5EF4-FFF2-40B4-BE49-F238E27FC236}">
                <a16:creationId xmlns:a16="http://schemas.microsoft.com/office/drawing/2014/main" id="{C946D3A5-AE7E-4884-BA48-702575035F07}"/>
              </a:ext>
            </a:extLst>
          </p:cNvPr>
          <p:cNvSpPr txBox="1"/>
          <p:nvPr/>
        </p:nvSpPr>
        <p:spPr>
          <a:xfrm>
            <a:off x="1249960" y="2921168"/>
            <a:ext cx="9692080" cy="1015663"/>
          </a:xfrm>
          <a:prstGeom prst="rect">
            <a:avLst/>
          </a:prstGeom>
          <a:noFill/>
        </p:spPr>
        <p:txBody>
          <a:bodyPr wrap="square" rtlCol="0" anchor="ctr">
            <a:spAutoFit/>
          </a:bodyPr>
          <a:lstStyle/>
          <a:p>
            <a:pPr algn="ctr"/>
            <a:r>
              <a:rPr lang="en-US" sz="6000" dirty="0"/>
              <a:t>Thank You!</a:t>
            </a:r>
            <a:endParaRPr lang="en-PK" sz="6000" dirty="0"/>
          </a:p>
        </p:txBody>
      </p:sp>
    </p:spTree>
    <p:extLst>
      <p:ext uri="{BB962C8B-B14F-4D97-AF65-F5344CB8AC3E}">
        <p14:creationId xmlns:p14="http://schemas.microsoft.com/office/powerpoint/2010/main" val="3545854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Introduction</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ormAutofit/>
          </a:bodyPr>
          <a:lstStyle/>
          <a:p>
            <a:pPr marL="0" indent="0">
              <a:lnSpc>
                <a:spcPct val="90000"/>
              </a:lnSpc>
              <a:buNone/>
            </a:pPr>
            <a:r>
              <a:rPr lang="en-US" b="1" i="1" dirty="0"/>
              <a:t>AI, Machine Learning &amp; Deep Learning:</a:t>
            </a:r>
          </a:p>
          <a:p>
            <a:pPr>
              <a:lnSpc>
                <a:spcPct val="90000"/>
              </a:lnSpc>
            </a:pPr>
            <a:r>
              <a:rPr lang="en-US" sz="2000" dirty="0"/>
              <a:t>What is Artificial Intelligence?</a:t>
            </a:r>
          </a:p>
          <a:p>
            <a:pPr>
              <a:lnSpc>
                <a:spcPct val="90000"/>
              </a:lnSpc>
            </a:pPr>
            <a:r>
              <a:rPr lang="en-US" sz="2000" dirty="0"/>
              <a:t>What is Machine Learning?</a:t>
            </a:r>
          </a:p>
          <a:p>
            <a:pPr>
              <a:lnSpc>
                <a:spcPct val="90000"/>
              </a:lnSpc>
            </a:pPr>
            <a:r>
              <a:rPr lang="en-US" sz="2000" dirty="0"/>
              <a:t>What is Deep Learning?</a:t>
            </a:r>
          </a:p>
          <a:p>
            <a:endParaRPr lang="en-US" dirty="0"/>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3</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descr="Diagram&#10;&#10;Description automatically generated">
            <a:extLst>
              <a:ext uri="{FF2B5EF4-FFF2-40B4-BE49-F238E27FC236}">
                <a16:creationId xmlns:a16="http://schemas.microsoft.com/office/drawing/2014/main" id="{38E15714-7B4C-42D5-94BA-3DFEB156C1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1609" y="2236611"/>
            <a:ext cx="3300792" cy="2984251"/>
          </a:xfrm>
          <a:prstGeom prst="rect">
            <a:avLst/>
          </a:prstGeom>
        </p:spPr>
      </p:pic>
    </p:spTree>
    <p:extLst>
      <p:ext uri="{BB962C8B-B14F-4D97-AF65-F5344CB8AC3E}">
        <p14:creationId xmlns:p14="http://schemas.microsoft.com/office/powerpoint/2010/main" val="1466019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Introduction</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ormAutofit/>
          </a:bodyPr>
          <a:lstStyle/>
          <a:p>
            <a:pPr marL="0" indent="0">
              <a:buNone/>
            </a:pPr>
            <a:r>
              <a:rPr lang="en-US" b="1" i="1" dirty="0"/>
              <a:t>Melanoma:</a:t>
            </a:r>
          </a:p>
          <a:p>
            <a:r>
              <a:rPr lang="en-US" sz="2000" dirty="0"/>
              <a:t>It is a form of skin cancer</a:t>
            </a:r>
          </a:p>
          <a:p>
            <a:r>
              <a:rPr lang="en-US" sz="2000" dirty="0"/>
              <a:t>It develops when melanocytes start to grow out of control</a:t>
            </a:r>
          </a:p>
          <a:p>
            <a:r>
              <a:rPr lang="en-US" sz="2000" dirty="0"/>
              <a:t>It is less common but more dangerous</a:t>
            </a:r>
          </a:p>
          <a:p>
            <a:pPr lvl="1"/>
            <a:r>
              <a:rPr lang="en-US" sz="1600" dirty="0"/>
              <a:t>Can it be fatal?</a:t>
            </a:r>
          </a:p>
          <a:p>
            <a:pPr lvl="1"/>
            <a:r>
              <a:rPr lang="en-US" sz="1600" dirty="0"/>
              <a:t>Can it be treated?</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4</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descr="Background pattern&#10;&#10;Description automatically generated">
            <a:extLst>
              <a:ext uri="{FF2B5EF4-FFF2-40B4-BE49-F238E27FC236}">
                <a16:creationId xmlns:a16="http://schemas.microsoft.com/office/drawing/2014/main" id="{F16A13C7-60A9-48EA-B38D-751E54AF90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78568" y="2683866"/>
            <a:ext cx="3403833" cy="2269222"/>
          </a:xfrm>
          <a:prstGeom prst="rect">
            <a:avLst/>
          </a:prstGeom>
        </p:spPr>
      </p:pic>
      <p:sp>
        <p:nvSpPr>
          <p:cNvPr id="4" name="TextBox 3">
            <a:extLst>
              <a:ext uri="{FF2B5EF4-FFF2-40B4-BE49-F238E27FC236}">
                <a16:creationId xmlns:a16="http://schemas.microsoft.com/office/drawing/2014/main" id="{FF5D4FC2-E902-437B-AA3B-B01B83E80D38}"/>
              </a:ext>
            </a:extLst>
          </p:cNvPr>
          <p:cNvSpPr txBox="1"/>
          <p:nvPr/>
        </p:nvSpPr>
        <p:spPr>
          <a:xfrm>
            <a:off x="8178567" y="4953088"/>
            <a:ext cx="3403833" cy="338554"/>
          </a:xfrm>
          <a:prstGeom prst="rect">
            <a:avLst/>
          </a:prstGeom>
          <a:noFill/>
        </p:spPr>
        <p:txBody>
          <a:bodyPr wrap="square" rtlCol="0">
            <a:spAutoFit/>
          </a:bodyPr>
          <a:lstStyle/>
          <a:p>
            <a:r>
              <a:rPr lang="en-US" sz="1600" dirty="0"/>
              <a:t>Malignant Tumor</a:t>
            </a:r>
            <a:endParaRPr lang="en-PK" sz="1600" dirty="0"/>
          </a:p>
        </p:txBody>
      </p:sp>
    </p:spTree>
    <p:extLst>
      <p:ext uri="{BB962C8B-B14F-4D97-AF65-F5344CB8AC3E}">
        <p14:creationId xmlns:p14="http://schemas.microsoft.com/office/powerpoint/2010/main" val="807636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Introduction</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ormAutofit/>
          </a:bodyPr>
          <a:lstStyle/>
          <a:p>
            <a:pPr marL="0" indent="0">
              <a:buNone/>
            </a:pPr>
            <a:r>
              <a:rPr lang="en-US" b="1" i="1" dirty="0"/>
              <a:t>Scope of Machine Learning in Medical Diagnosis:</a:t>
            </a:r>
          </a:p>
          <a:p>
            <a:r>
              <a:rPr lang="en-US" sz="2000" dirty="0"/>
              <a:t>First report of machine learning application</a:t>
            </a:r>
          </a:p>
          <a:p>
            <a:r>
              <a:rPr lang="en-US" sz="2000" dirty="0"/>
              <a:t>Recent developments</a:t>
            </a:r>
          </a:p>
          <a:p>
            <a:r>
              <a:rPr lang="en-US" sz="2000" dirty="0"/>
              <a:t>Convolutional neural networks</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5</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0930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Introduction</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t">
            <a:normAutofit/>
          </a:bodyPr>
          <a:lstStyle/>
          <a:p>
            <a:pPr marL="0" indent="0">
              <a:buNone/>
            </a:pPr>
            <a:r>
              <a:rPr lang="en-US" b="1" i="1" dirty="0"/>
              <a:t>Machine Learning has the following types:</a:t>
            </a:r>
          </a:p>
          <a:p>
            <a:r>
              <a:rPr lang="en-US" sz="2000" dirty="0"/>
              <a:t>Supervised Learning</a:t>
            </a:r>
          </a:p>
          <a:p>
            <a:pPr lvl="1"/>
            <a:r>
              <a:rPr lang="en-US" sz="1600" dirty="0"/>
              <a:t>Classification</a:t>
            </a:r>
          </a:p>
          <a:p>
            <a:pPr lvl="2"/>
            <a:r>
              <a:rPr lang="en-US" sz="1400" dirty="0"/>
              <a:t>Image Classification</a:t>
            </a:r>
          </a:p>
          <a:p>
            <a:pPr lvl="1"/>
            <a:r>
              <a:rPr lang="en-US" sz="1600" dirty="0"/>
              <a:t>Regression</a:t>
            </a:r>
          </a:p>
          <a:p>
            <a:r>
              <a:rPr lang="en-US" sz="2000" dirty="0"/>
              <a:t>Unsupervised Learning</a:t>
            </a:r>
          </a:p>
          <a:p>
            <a:r>
              <a:rPr lang="en-US" sz="2000" dirty="0"/>
              <a:t>Reinforcement Learning</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6</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descr="Diagram, schematic&#10;&#10;Description automatically generated">
            <a:extLst>
              <a:ext uri="{FF2B5EF4-FFF2-40B4-BE49-F238E27FC236}">
                <a16:creationId xmlns:a16="http://schemas.microsoft.com/office/drawing/2014/main" id="{2E8FB296-A844-44E4-B661-74420287BD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50200" y="2438400"/>
            <a:ext cx="5132200" cy="3563660"/>
          </a:xfrm>
          <a:prstGeom prst="rect">
            <a:avLst/>
          </a:prstGeom>
        </p:spPr>
      </p:pic>
    </p:spTree>
    <p:extLst>
      <p:ext uri="{BB962C8B-B14F-4D97-AF65-F5344CB8AC3E}">
        <p14:creationId xmlns:p14="http://schemas.microsoft.com/office/powerpoint/2010/main" val="4064019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9">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1805"/>
            <a:ext cx="8256152" cy="1185333"/>
          </a:xfrm>
        </p:spPr>
        <p:txBody>
          <a:bodyPr>
            <a:normAutofit/>
          </a:bodyPr>
          <a:lstStyle/>
          <a:p>
            <a:r>
              <a:rPr lang="en-US" dirty="0"/>
              <a:t>Techniques</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484310" y="1998131"/>
            <a:ext cx="6797299" cy="3793069"/>
          </a:xfrm>
        </p:spPr>
        <p:txBody>
          <a:bodyPr>
            <a:normAutofit/>
          </a:bodyPr>
          <a:lstStyle/>
          <a:p>
            <a:pPr marL="0" indent="0">
              <a:buNone/>
            </a:pPr>
            <a:r>
              <a:rPr lang="en-US" b="1" i="1" dirty="0"/>
              <a:t>Neural Networks:</a:t>
            </a:r>
          </a:p>
          <a:p>
            <a:r>
              <a:rPr lang="en-US" sz="2000" dirty="0"/>
              <a:t>What is a neural network?</a:t>
            </a:r>
          </a:p>
          <a:p>
            <a:r>
              <a:rPr lang="en-US" sz="2000" dirty="0"/>
              <a:t>What is it used for?</a:t>
            </a:r>
          </a:p>
          <a:p>
            <a:r>
              <a:rPr lang="en-US" sz="2000" dirty="0"/>
              <a:t>How does it work?</a:t>
            </a:r>
          </a:p>
        </p:txBody>
      </p:sp>
      <p:pic>
        <p:nvPicPr>
          <p:cNvPr id="8" name="Picture 1" descr="C:\Users\lkgfd\Desktop\220px-COMSATS_new_logo.jpg">
            <a:extLst>
              <a:ext uri="{FF2B5EF4-FFF2-40B4-BE49-F238E27FC236}">
                <a16:creationId xmlns:a16="http://schemas.microsoft.com/office/drawing/2014/main" id="{F742C152-AE9F-4452-8DF7-CA4DED9432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Slide Number Placeholder 4">
            <a:extLst>
              <a:ext uri="{FF2B5EF4-FFF2-40B4-BE49-F238E27FC236}">
                <a16:creationId xmlns:a16="http://schemas.microsoft.com/office/drawing/2014/main" id="{0BAD4F17-D57B-4BE3-A8A1-60A0837B0405}"/>
              </a:ext>
            </a:extLst>
          </p:cNvPr>
          <p:cNvSpPr>
            <a:spLocks noGrp="1"/>
          </p:cNvSpPr>
          <p:nvPr>
            <p:ph type="sldNum" sz="quarter" idx="12"/>
          </p:nvPr>
        </p:nvSpPr>
        <p:spPr>
          <a:xfrm>
            <a:off x="11011957" y="6108174"/>
            <a:ext cx="570444" cy="365125"/>
          </a:xfrm>
        </p:spPr>
        <p:txBody>
          <a:bodyPr/>
          <a:lstStyle/>
          <a:p>
            <a:pPr defTabSz="457200"/>
            <a:fld id="{D57F1E4F-1CFF-5643-939E-217C01CDF565}" type="slidenum">
              <a:rPr lang="en-US">
                <a:solidFill>
                  <a:prstClr val="black"/>
                </a:solidFill>
                <a:latin typeface="Corbel"/>
              </a:rPr>
              <a:pPr defTabSz="457200"/>
              <a:t>7</a:t>
            </a:fld>
            <a:endParaRPr lang="en-US" dirty="0">
              <a:solidFill>
                <a:prstClr val="black"/>
              </a:solidFill>
              <a:latin typeface="Corbel"/>
            </a:endParaRPr>
          </a:p>
        </p:txBody>
      </p:sp>
      <p:pic>
        <p:nvPicPr>
          <p:cNvPr id="4" name="Picture 3" descr="Background pattern&#10;&#10;Description automatically generated with medium confidence">
            <a:extLst>
              <a:ext uri="{FF2B5EF4-FFF2-40B4-BE49-F238E27FC236}">
                <a16:creationId xmlns:a16="http://schemas.microsoft.com/office/drawing/2014/main" id="{2761A53C-0BE9-49A3-BD0C-2FAE718EFD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1609" y="1715562"/>
            <a:ext cx="3267633" cy="4358206"/>
          </a:xfrm>
          <a:prstGeom prst="rect">
            <a:avLst/>
          </a:prstGeom>
        </p:spPr>
      </p:pic>
    </p:spTree>
    <p:extLst>
      <p:ext uri="{BB962C8B-B14F-4D97-AF65-F5344CB8AC3E}">
        <p14:creationId xmlns:p14="http://schemas.microsoft.com/office/powerpoint/2010/main" val="4073780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Techniques</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t">
            <a:normAutofit/>
          </a:bodyPr>
          <a:lstStyle/>
          <a:p>
            <a:pPr marL="0" indent="0">
              <a:buNone/>
            </a:pPr>
            <a:r>
              <a:rPr lang="en-US" b="1" i="1" dirty="0"/>
              <a:t>Convolutional Neural Network:</a:t>
            </a:r>
          </a:p>
          <a:p>
            <a:r>
              <a:rPr lang="en-US" sz="2000" dirty="0"/>
              <a:t>It consists of an input and an output layer, as well as multiple hidden layers.</a:t>
            </a:r>
          </a:p>
          <a:p>
            <a:r>
              <a:rPr lang="en-US" sz="2000" dirty="0"/>
              <a:t>The hidden layers typically consist of convolutional layers.</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8</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descr="A picture containing diagram&#10;&#10;Description automatically generated">
            <a:extLst>
              <a:ext uri="{FF2B5EF4-FFF2-40B4-BE49-F238E27FC236}">
                <a16:creationId xmlns:a16="http://schemas.microsoft.com/office/drawing/2014/main" id="{40AAFC24-9185-4353-A558-0DB018C412B6}"/>
              </a:ext>
            </a:extLst>
          </p:cNvPr>
          <p:cNvPicPr>
            <a:picLocks noChangeAspect="1"/>
          </p:cNvPicPr>
          <p:nvPr/>
        </p:nvPicPr>
        <p:blipFill rotWithShape="1">
          <a:blip r:embed="rId4">
            <a:extLst>
              <a:ext uri="{28A0092B-C50C-407E-A947-70E740481C1C}">
                <a14:useLocalDpi xmlns:a14="http://schemas.microsoft.com/office/drawing/2010/main" val="0"/>
              </a:ext>
            </a:extLst>
          </a:blip>
          <a:srcRect r="31397" b="61383"/>
          <a:stretch/>
        </p:blipFill>
        <p:spPr>
          <a:xfrm>
            <a:off x="1309512" y="3429000"/>
            <a:ext cx="7527721" cy="2383522"/>
          </a:xfrm>
          <a:prstGeom prst="rect">
            <a:avLst/>
          </a:prstGeom>
        </p:spPr>
      </p:pic>
    </p:spTree>
    <p:extLst>
      <p:ext uri="{BB962C8B-B14F-4D97-AF65-F5344CB8AC3E}">
        <p14:creationId xmlns:p14="http://schemas.microsoft.com/office/powerpoint/2010/main" val="3406444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01AF356D-F191-48FA-8D55-9328AA2B163C}"/>
              </a:ext>
            </a:extLst>
          </p:cNvPr>
          <p:cNvSpPr>
            <a:spLocks noGrp="1"/>
          </p:cNvSpPr>
          <p:nvPr>
            <p:ph type="title"/>
          </p:nvPr>
        </p:nvSpPr>
        <p:spPr>
          <a:xfrm>
            <a:off x="2626337" y="457201"/>
            <a:ext cx="8256152" cy="1179937"/>
          </a:xfrm>
        </p:spPr>
        <p:txBody>
          <a:bodyPr/>
          <a:lstStyle/>
          <a:p>
            <a:r>
              <a:rPr lang="en-US" dirty="0"/>
              <a:t>Techniques</a:t>
            </a:r>
            <a:endParaRPr lang="en-PK" dirty="0"/>
          </a:p>
        </p:txBody>
      </p:sp>
      <p:sp>
        <p:nvSpPr>
          <p:cNvPr id="19" name="Content Placeholder 18">
            <a:extLst>
              <a:ext uri="{FF2B5EF4-FFF2-40B4-BE49-F238E27FC236}">
                <a16:creationId xmlns:a16="http://schemas.microsoft.com/office/drawing/2014/main" id="{D34040CB-00C0-4FAB-A928-6CC92E1D1444}"/>
              </a:ext>
            </a:extLst>
          </p:cNvPr>
          <p:cNvSpPr>
            <a:spLocks noGrp="1"/>
          </p:cNvSpPr>
          <p:nvPr>
            <p:ph idx="1"/>
          </p:nvPr>
        </p:nvSpPr>
        <p:spPr>
          <a:xfrm>
            <a:off x="1309512" y="1637138"/>
            <a:ext cx="10272889" cy="4362678"/>
          </a:xfrm>
        </p:spPr>
        <p:txBody>
          <a:bodyPr anchor="ctr">
            <a:normAutofit/>
          </a:bodyPr>
          <a:lstStyle/>
          <a:p>
            <a:pPr marL="0" indent="0">
              <a:buNone/>
            </a:pPr>
            <a:r>
              <a:rPr lang="en-US" b="1" i="1" dirty="0"/>
              <a:t>Why CNNs?</a:t>
            </a:r>
          </a:p>
          <a:p>
            <a:r>
              <a:rPr lang="en-US" sz="2000" dirty="0"/>
              <a:t>Learning feature representation</a:t>
            </a:r>
          </a:p>
          <a:p>
            <a:r>
              <a:rPr lang="en-US" sz="2000" dirty="0"/>
              <a:t>Parallel processing over GPUs</a:t>
            </a:r>
          </a:p>
          <a:p>
            <a:r>
              <a:rPr lang="en-US" sz="2000" dirty="0"/>
              <a:t>They have been shown to perform much better in image analysis compared to other technologies [4]</a:t>
            </a:r>
          </a:p>
        </p:txBody>
      </p:sp>
      <p:sp>
        <p:nvSpPr>
          <p:cNvPr id="5" name="Slide Number Placeholder 4"/>
          <p:cNvSpPr>
            <a:spLocks noGrp="1"/>
          </p:cNvSpPr>
          <p:nvPr>
            <p:ph type="sldNum" sz="quarter" idx="12"/>
          </p:nvPr>
        </p:nvSpPr>
        <p:spPr/>
        <p:txBody>
          <a:bodyPr/>
          <a:lstStyle/>
          <a:p>
            <a:pPr defTabSz="457200"/>
            <a:fld id="{D57F1E4F-1CFF-5643-939E-217C01CDF565}" type="slidenum">
              <a:rPr lang="en-US">
                <a:solidFill>
                  <a:prstClr val="black"/>
                </a:solidFill>
                <a:latin typeface="Corbel"/>
              </a:rPr>
              <a:pPr defTabSz="457200"/>
              <a:t>9</a:t>
            </a:fld>
            <a:endParaRPr lang="en-US" dirty="0">
              <a:solidFill>
                <a:prstClr val="black"/>
              </a:solidFill>
              <a:latin typeface="Corbel"/>
            </a:endParaRPr>
          </a:p>
        </p:txBody>
      </p:sp>
      <p:pic>
        <p:nvPicPr>
          <p:cNvPr id="12" name="Picture 1" descr="C:\Users\lkgfd\Desktop\220px-COMSATS_new_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9512" y="457201"/>
            <a:ext cx="1316824" cy="117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89612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EBEBEB"/>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spDef>
      <a:spPr/>
      <a:bodyPr/>
      <a:lstStyle/>
      <a:style>
        <a:lnRef idx="2">
          <a:schemeClr val="dk1"/>
        </a:lnRef>
        <a:fillRef idx="1">
          <a:schemeClr val="lt1"/>
        </a:fillRef>
        <a:effectRef idx="0">
          <a:schemeClr val="dk1"/>
        </a:effectRef>
        <a:fontRef idx="minor">
          <a:schemeClr val="dk1"/>
        </a:fontRef>
      </a:style>
    </a:spDef>
    <a:lnDef>
      <a:spPr/>
      <a:bodyPr/>
      <a:lstStyle/>
      <a:style>
        <a:lnRef idx="3">
          <a:schemeClr val="dk1"/>
        </a:lnRef>
        <a:fillRef idx="0">
          <a:schemeClr val="dk1"/>
        </a:fillRef>
        <a:effectRef idx="2">
          <a:schemeClr val="dk1"/>
        </a:effectRef>
        <a:fontRef idx="minor">
          <a:schemeClr val="tx1"/>
        </a:fontRef>
      </a:style>
    </a:lnDef>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3723</TotalTime>
  <Words>1374</Words>
  <Application>Microsoft Office PowerPoint</Application>
  <PresentationFormat>Widescreen</PresentationFormat>
  <Paragraphs>354</Paragraphs>
  <Slides>28</Slides>
  <Notes>28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Corbel</vt:lpstr>
      <vt:lpstr>Times New Roman</vt:lpstr>
      <vt:lpstr>Parallax</vt:lpstr>
      <vt:lpstr>Melanoma Skin Cancer Diagnosis Using Machine Learning</vt:lpstr>
      <vt:lpstr>Agenda of Presentation</vt:lpstr>
      <vt:lpstr>Introduction</vt:lpstr>
      <vt:lpstr>Introduction</vt:lpstr>
      <vt:lpstr>Introduction</vt:lpstr>
      <vt:lpstr>Introduction</vt:lpstr>
      <vt:lpstr>Techniques</vt:lpstr>
      <vt:lpstr>Techniques</vt:lpstr>
      <vt:lpstr>Techniques</vt:lpstr>
      <vt:lpstr>Techniques</vt:lpstr>
      <vt:lpstr>Techniques</vt:lpstr>
      <vt:lpstr>Literature Review</vt:lpstr>
      <vt:lpstr>Literature Review</vt:lpstr>
      <vt:lpstr>Problem Statement</vt:lpstr>
      <vt:lpstr>Process Flow Diagram</vt:lpstr>
      <vt:lpstr>Block Diagram</vt:lpstr>
      <vt:lpstr>Methodology (Dataset)</vt:lpstr>
      <vt:lpstr>Methodology (Preprocessing)</vt:lpstr>
      <vt:lpstr>Methodology (Preprocessing)</vt:lpstr>
      <vt:lpstr>Methodology (Training)</vt:lpstr>
      <vt:lpstr>Methodology (Training)</vt:lpstr>
      <vt:lpstr>Results</vt:lpstr>
      <vt:lpstr>Results</vt:lpstr>
      <vt:lpstr>Methodology (Training)</vt:lpstr>
      <vt:lpstr>Results</vt:lpstr>
      <vt:lpstr>Conclusion</vt:lpstr>
      <vt:lpstr>Bibliography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Melanoma Skin Cancer Diagnosis Using Machine Learning</dc:title>
  <dc:creator>MUHAMMAD YAHYA KHAN</dc:creator>
  <cp:lastModifiedBy>MUHAMMAD YAHYA KHAN</cp:lastModifiedBy>
  <cp:revision>109</cp:revision>
  <dcterms:created xsi:type="dcterms:W3CDTF">2021-01-14T17:55:26Z</dcterms:created>
  <dcterms:modified xsi:type="dcterms:W3CDTF">2021-07-12T21:04:00Z</dcterms:modified>
</cp:coreProperties>
</file>